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7" r:id="rId4"/>
    <p:sldId id="259" r:id="rId5"/>
    <p:sldId id="268"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91" r:id="rId21"/>
    <p:sldId id="288" r:id="rId22"/>
    <p:sldId id="289" r:id="rId23"/>
    <p:sldId id="290" r:id="rId24"/>
    <p:sldId id="292" r:id="rId25"/>
    <p:sldId id="293" r:id="rId26"/>
    <p:sldId id="294" r:id="rId27"/>
    <p:sldId id="265" r:id="rId28"/>
    <p:sldId id="295" r:id="rId29"/>
    <p:sldId id="296" r:id="rId30"/>
    <p:sldId id="297" r:id="rId31"/>
    <p:sldId id="298" r:id="rId32"/>
    <p:sldId id="299" r:id="rId33"/>
    <p:sldId id="301" r:id="rId34"/>
    <p:sldId id="300" r:id="rId35"/>
    <p:sldId id="302" r:id="rId36"/>
    <p:sldId id="303" r:id="rId37"/>
    <p:sldId id="304" r:id="rId38"/>
    <p:sldId id="305" r:id="rId39"/>
    <p:sldId id="309" r:id="rId40"/>
    <p:sldId id="306" r:id="rId41"/>
    <p:sldId id="307" r:id="rId42"/>
    <p:sldId id="308" r:id="rId43"/>
    <p:sldId id="310" r:id="rId44"/>
    <p:sldId id="311" r:id="rId45"/>
    <p:sldId id="312" r:id="rId46"/>
    <p:sldId id="313" r:id="rId47"/>
    <p:sldId id="314" r:id="rId48"/>
    <p:sldId id="315" r:id="rId49"/>
    <p:sldId id="266" r:id="rId50"/>
    <p:sldId id="267" r:id="rId51"/>
    <p:sldId id="27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4B34E-3D5F-4186-9142-F4FBAF8ED1A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6C67858-517B-4DFC-ADD3-4285DAD0EBFD}">
      <dgm:prSet/>
      <dgm:spPr/>
      <dgm:t>
        <a:bodyPr/>
        <a:lstStyle/>
        <a:p>
          <a:r>
            <a:rPr lang="en-US" dirty="0"/>
            <a:t>INTRODUCTION</a:t>
          </a:r>
        </a:p>
      </dgm:t>
    </dgm:pt>
    <dgm:pt modelId="{51663B78-4A3C-4750-8F65-DE901DFD3B2D}" type="parTrans" cxnId="{88B7B3AE-3CEE-4C54-A50A-2864714D948B}">
      <dgm:prSet/>
      <dgm:spPr/>
      <dgm:t>
        <a:bodyPr/>
        <a:lstStyle/>
        <a:p>
          <a:endParaRPr lang="en-US"/>
        </a:p>
      </dgm:t>
    </dgm:pt>
    <dgm:pt modelId="{03D1D42A-A0A8-4D09-8F85-1B36C1096F05}" type="sibTrans" cxnId="{88B7B3AE-3CEE-4C54-A50A-2864714D948B}">
      <dgm:prSet/>
      <dgm:spPr/>
      <dgm:t>
        <a:bodyPr/>
        <a:lstStyle/>
        <a:p>
          <a:endParaRPr lang="en-US"/>
        </a:p>
      </dgm:t>
    </dgm:pt>
    <dgm:pt modelId="{65662334-A140-40F6-AC5F-6ABEFBBB7F5D}">
      <dgm:prSet/>
      <dgm:spPr/>
      <dgm:t>
        <a:bodyPr/>
        <a:lstStyle/>
        <a:p>
          <a:r>
            <a:rPr lang="en-US" dirty="0"/>
            <a:t>CHATBOT</a:t>
          </a:r>
        </a:p>
      </dgm:t>
    </dgm:pt>
    <dgm:pt modelId="{95B8F82E-9854-4DD6-8442-D07CD1D5D9F2}" type="parTrans" cxnId="{DCF1B87D-9671-4F27-87DA-C55A4D2160FB}">
      <dgm:prSet/>
      <dgm:spPr/>
      <dgm:t>
        <a:bodyPr/>
        <a:lstStyle/>
        <a:p>
          <a:endParaRPr lang="en-US"/>
        </a:p>
      </dgm:t>
    </dgm:pt>
    <dgm:pt modelId="{AC9725A6-6171-4262-8CE8-CFD80E816994}" type="sibTrans" cxnId="{DCF1B87D-9671-4F27-87DA-C55A4D2160FB}">
      <dgm:prSet/>
      <dgm:spPr/>
      <dgm:t>
        <a:bodyPr/>
        <a:lstStyle/>
        <a:p>
          <a:endParaRPr lang="en-US"/>
        </a:p>
      </dgm:t>
    </dgm:pt>
    <dgm:pt modelId="{256FCC7E-EF31-4091-B145-57E0E23B0361}">
      <dgm:prSet/>
      <dgm:spPr/>
      <dgm:t>
        <a:bodyPr/>
        <a:lstStyle/>
        <a:p>
          <a:r>
            <a:rPr lang="en-US" dirty="0"/>
            <a:t>EXPERT SYSTEM</a:t>
          </a:r>
        </a:p>
      </dgm:t>
    </dgm:pt>
    <dgm:pt modelId="{3D388357-29BA-42BB-9C20-0D797186535E}" type="parTrans" cxnId="{32DD26A6-A5E0-491B-BA3F-2214DACC0E06}">
      <dgm:prSet/>
      <dgm:spPr/>
      <dgm:t>
        <a:bodyPr/>
        <a:lstStyle/>
        <a:p>
          <a:endParaRPr lang="en-US"/>
        </a:p>
      </dgm:t>
    </dgm:pt>
    <dgm:pt modelId="{7ADDB92D-07A9-402C-9EDC-F8A140F8D843}" type="sibTrans" cxnId="{32DD26A6-A5E0-491B-BA3F-2214DACC0E06}">
      <dgm:prSet/>
      <dgm:spPr/>
      <dgm:t>
        <a:bodyPr/>
        <a:lstStyle/>
        <a:p>
          <a:endParaRPr lang="en-US"/>
        </a:p>
      </dgm:t>
    </dgm:pt>
    <dgm:pt modelId="{906AC390-7BA2-4670-81C9-43DDBA0E2B71}">
      <dgm:prSet/>
      <dgm:spPr/>
      <dgm:t>
        <a:bodyPr/>
        <a:lstStyle/>
        <a:p>
          <a:r>
            <a:rPr lang="en-US" dirty="0"/>
            <a:t>SIMPLE REFLEX AGENT</a:t>
          </a:r>
        </a:p>
      </dgm:t>
    </dgm:pt>
    <dgm:pt modelId="{017A7066-C04F-4CBA-B948-73DB1B331FEA}" type="parTrans" cxnId="{D8B597FF-7651-4435-AD1C-4F868B79D645}">
      <dgm:prSet/>
      <dgm:spPr/>
      <dgm:t>
        <a:bodyPr/>
        <a:lstStyle/>
        <a:p>
          <a:endParaRPr lang="en-US"/>
        </a:p>
      </dgm:t>
    </dgm:pt>
    <dgm:pt modelId="{24901966-790B-413B-AA88-3F766E9B878B}" type="sibTrans" cxnId="{D8B597FF-7651-4435-AD1C-4F868B79D645}">
      <dgm:prSet/>
      <dgm:spPr/>
      <dgm:t>
        <a:bodyPr/>
        <a:lstStyle/>
        <a:p>
          <a:endParaRPr lang="en-US"/>
        </a:p>
      </dgm:t>
    </dgm:pt>
    <dgm:pt modelId="{445FEFC0-5FAE-4214-9A04-12D9196EE40C}">
      <dgm:prSet/>
      <dgm:spPr/>
      <dgm:t>
        <a:bodyPr/>
        <a:lstStyle/>
        <a:p>
          <a:r>
            <a:rPr lang="en-US" dirty="0"/>
            <a:t>KNN (CLASSIFIER, REGRESSOR AND MULTI LINEAR REGRESSOR)</a:t>
          </a:r>
        </a:p>
      </dgm:t>
    </dgm:pt>
    <dgm:pt modelId="{73013CE8-DBF1-4B3E-970E-57BDA0ECB2D6}" type="parTrans" cxnId="{D7014645-325B-451F-A2AE-4D939BAEE0BE}">
      <dgm:prSet/>
      <dgm:spPr/>
      <dgm:t>
        <a:bodyPr/>
        <a:lstStyle/>
        <a:p>
          <a:endParaRPr lang="en-US"/>
        </a:p>
      </dgm:t>
    </dgm:pt>
    <dgm:pt modelId="{48AC39CF-1AC2-4DBF-AA3A-964834AB7796}" type="sibTrans" cxnId="{D7014645-325B-451F-A2AE-4D939BAEE0BE}">
      <dgm:prSet/>
      <dgm:spPr/>
      <dgm:t>
        <a:bodyPr/>
        <a:lstStyle/>
        <a:p>
          <a:endParaRPr lang="en-US"/>
        </a:p>
      </dgm:t>
    </dgm:pt>
    <dgm:pt modelId="{B32AE4F7-46C5-42F5-98B7-50B042B6911B}">
      <dgm:prSet/>
      <dgm:spPr/>
      <dgm:t>
        <a:bodyPr/>
        <a:lstStyle/>
        <a:p>
          <a:r>
            <a:rPr lang="en-US" dirty="0"/>
            <a:t>UNINFORMED SEARCH (BFS AND DFS)</a:t>
          </a:r>
        </a:p>
      </dgm:t>
    </dgm:pt>
    <dgm:pt modelId="{793A03E7-8143-491A-B095-445B751C0DA0}" type="parTrans" cxnId="{2E914992-4C67-4B7A-A406-110FE26B2154}">
      <dgm:prSet/>
      <dgm:spPr/>
      <dgm:t>
        <a:bodyPr/>
        <a:lstStyle/>
        <a:p>
          <a:endParaRPr lang="en-US"/>
        </a:p>
      </dgm:t>
    </dgm:pt>
    <dgm:pt modelId="{E9147D86-011C-4A66-AAE7-26CA6A05A815}" type="sibTrans" cxnId="{2E914992-4C67-4B7A-A406-110FE26B2154}">
      <dgm:prSet/>
      <dgm:spPr/>
      <dgm:t>
        <a:bodyPr/>
        <a:lstStyle/>
        <a:p>
          <a:endParaRPr lang="en-US"/>
        </a:p>
      </dgm:t>
    </dgm:pt>
    <dgm:pt modelId="{DDD77F53-BE08-495E-A4DD-9C33BFF3F349}">
      <dgm:prSet/>
      <dgm:spPr/>
      <dgm:t>
        <a:bodyPr/>
        <a:lstStyle/>
        <a:p>
          <a:r>
            <a:rPr lang="en-US" dirty="0"/>
            <a:t>NATURAL LANGUAGE PROCESSING</a:t>
          </a:r>
        </a:p>
      </dgm:t>
    </dgm:pt>
    <dgm:pt modelId="{4F437762-A723-456D-A9AF-E4FF31E2EE44}" type="parTrans" cxnId="{99538B29-6746-4823-A979-E8FAF9BF616D}">
      <dgm:prSet/>
      <dgm:spPr/>
      <dgm:t>
        <a:bodyPr/>
        <a:lstStyle/>
        <a:p>
          <a:endParaRPr lang="en-US"/>
        </a:p>
      </dgm:t>
    </dgm:pt>
    <dgm:pt modelId="{B23EB0EC-411F-4D2D-A3E5-3797F87B03DC}" type="sibTrans" cxnId="{99538B29-6746-4823-A979-E8FAF9BF616D}">
      <dgm:prSet/>
      <dgm:spPr/>
      <dgm:t>
        <a:bodyPr/>
        <a:lstStyle/>
        <a:p>
          <a:endParaRPr lang="en-US"/>
        </a:p>
      </dgm:t>
    </dgm:pt>
    <dgm:pt modelId="{050E3279-7B1B-4A81-BD8D-526EBC327D77}">
      <dgm:prSet/>
      <dgm:spPr/>
      <dgm:t>
        <a:bodyPr/>
        <a:lstStyle/>
        <a:p>
          <a:r>
            <a:rPr lang="en-US" dirty="0"/>
            <a:t>SENTIMENT ANALYSIS</a:t>
          </a:r>
        </a:p>
      </dgm:t>
    </dgm:pt>
    <dgm:pt modelId="{44933F9F-18BE-4CB3-BA8C-A6A36E2E8CF0}" type="parTrans" cxnId="{8A0B3AAC-855B-49BB-BB0A-DEFCD71CEF63}">
      <dgm:prSet/>
      <dgm:spPr/>
      <dgm:t>
        <a:bodyPr/>
        <a:lstStyle/>
        <a:p>
          <a:endParaRPr lang="en-US"/>
        </a:p>
      </dgm:t>
    </dgm:pt>
    <dgm:pt modelId="{E0A566C6-9916-49C8-8BB6-E0EE935A745E}" type="sibTrans" cxnId="{8A0B3AAC-855B-49BB-BB0A-DEFCD71CEF63}">
      <dgm:prSet/>
      <dgm:spPr/>
      <dgm:t>
        <a:bodyPr/>
        <a:lstStyle/>
        <a:p>
          <a:endParaRPr lang="en-US"/>
        </a:p>
      </dgm:t>
    </dgm:pt>
    <dgm:pt modelId="{03DF496F-74C5-47D0-B3B1-1F2D7E605B4B}">
      <dgm:prSet/>
      <dgm:spPr/>
      <dgm:t>
        <a:bodyPr/>
        <a:lstStyle/>
        <a:p>
          <a:r>
            <a:rPr lang="en-US" dirty="0"/>
            <a:t>CONCLUSION</a:t>
          </a:r>
        </a:p>
      </dgm:t>
    </dgm:pt>
    <dgm:pt modelId="{C23489F1-F4DB-4E44-B780-E69454901B9E}" type="parTrans" cxnId="{0A68327C-AF03-4F9F-AE1F-4FD38CD8E91D}">
      <dgm:prSet/>
      <dgm:spPr/>
      <dgm:t>
        <a:bodyPr/>
        <a:lstStyle/>
        <a:p>
          <a:endParaRPr lang="en-US"/>
        </a:p>
      </dgm:t>
    </dgm:pt>
    <dgm:pt modelId="{A33EED0F-24DE-4BDE-A949-2837E3EA105F}" type="sibTrans" cxnId="{0A68327C-AF03-4F9F-AE1F-4FD38CD8E91D}">
      <dgm:prSet/>
      <dgm:spPr/>
      <dgm:t>
        <a:bodyPr/>
        <a:lstStyle/>
        <a:p>
          <a:endParaRPr lang="en-US"/>
        </a:p>
      </dgm:t>
    </dgm:pt>
    <dgm:pt modelId="{FD246425-9AC6-47C9-A1CC-A782946C0579}">
      <dgm:prSet/>
      <dgm:spPr/>
      <dgm:t>
        <a:bodyPr/>
        <a:lstStyle/>
        <a:p>
          <a:r>
            <a:rPr lang="en-US" dirty="0"/>
            <a:t>GAME PLAYING</a:t>
          </a:r>
        </a:p>
      </dgm:t>
    </dgm:pt>
    <dgm:pt modelId="{70FC3555-B713-4610-BEF4-E2DB1118A158}" type="parTrans" cxnId="{872DABB1-55E7-416D-99DF-0A4F76E55CB7}">
      <dgm:prSet/>
      <dgm:spPr/>
      <dgm:t>
        <a:bodyPr/>
        <a:lstStyle/>
        <a:p>
          <a:endParaRPr lang="en-US"/>
        </a:p>
      </dgm:t>
    </dgm:pt>
    <dgm:pt modelId="{B43A4B7E-E172-44E8-9D51-18555377EB27}" type="sibTrans" cxnId="{872DABB1-55E7-416D-99DF-0A4F76E55CB7}">
      <dgm:prSet/>
      <dgm:spPr/>
      <dgm:t>
        <a:bodyPr/>
        <a:lstStyle/>
        <a:p>
          <a:endParaRPr lang="en-US"/>
        </a:p>
      </dgm:t>
    </dgm:pt>
    <dgm:pt modelId="{CFA7C635-982B-4C52-B236-11F1EA492270}" type="pres">
      <dgm:prSet presAssocID="{5644B34E-3D5F-4186-9142-F4FBAF8ED1A4}" presName="vert0" presStyleCnt="0">
        <dgm:presLayoutVars>
          <dgm:dir/>
          <dgm:animOne val="branch"/>
          <dgm:animLvl val="lvl"/>
        </dgm:presLayoutVars>
      </dgm:prSet>
      <dgm:spPr/>
    </dgm:pt>
    <dgm:pt modelId="{EAD57E54-2285-4063-9FC8-FE1F56F99EE2}" type="pres">
      <dgm:prSet presAssocID="{C6C67858-517B-4DFC-ADD3-4285DAD0EBFD}" presName="thickLine" presStyleLbl="alignNode1" presStyleIdx="0" presStyleCnt="10"/>
      <dgm:spPr/>
    </dgm:pt>
    <dgm:pt modelId="{E998A93C-F53B-4C8A-9DB4-4500D45A447D}" type="pres">
      <dgm:prSet presAssocID="{C6C67858-517B-4DFC-ADD3-4285DAD0EBFD}" presName="horz1" presStyleCnt="0"/>
      <dgm:spPr/>
    </dgm:pt>
    <dgm:pt modelId="{FEDAE3A7-1B0D-409B-AEE2-D741C9601F37}" type="pres">
      <dgm:prSet presAssocID="{C6C67858-517B-4DFC-ADD3-4285DAD0EBFD}" presName="tx1" presStyleLbl="revTx" presStyleIdx="0" presStyleCnt="10"/>
      <dgm:spPr/>
    </dgm:pt>
    <dgm:pt modelId="{DD244AF9-FB79-4CBB-A661-F86CA060A4FD}" type="pres">
      <dgm:prSet presAssocID="{C6C67858-517B-4DFC-ADD3-4285DAD0EBFD}" presName="vert1" presStyleCnt="0"/>
      <dgm:spPr/>
    </dgm:pt>
    <dgm:pt modelId="{1D6E374C-E553-4CBB-A077-197D7E4BF440}" type="pres">
      <dgm:prSet presAssocID="{65662334-A140-40F6-AC5F-6ABEFBBB7F5D}" presName="thickLine" presStyleLbl="alignNode1" presStyleIdx="1" presStyleCnt="10"/>
      <dgm:spPr/>
    </dgm:pt>
    <dgm:pt modelId="{9599BB59-9E73-4326-93D3-9B7DC270AE25}" type="pres">
      <dgm:prSet presAssocID="{65662334-A140-40F6-AC5F-6ABEFBBB7F5D}" presName="horz1" presStyleCnt="0"/>
      <dgm:spPr/>
    </dgm:pt>
    <dgm:pt modelId="{088653FF-9347-4C05-BDE7-3C9F2507C415}" type="pres">
      <dgm:prSet presAssocID="{65662334-A140-40F6-AC5F-6ABEFBBB7F5D}" presName="tx1" presStyleLbl="revTx" presStyleIdx="1" presStyleCnt="10"/>
      <dgm:spPr/>
    </dgm:pt>
    <dgm:pt modelId="{B5D8BBD3-CD2A-4F4A-8E0B-3180A19C2B9F}" type="pres">
      <dgm:prSet presAssocID="{65662334-A140-40F6-AC5F-6ABEFBBB7F5D}" presName="vert1" presStyleCnt="0"/>
      <dgm:spPr/>
    </dgm:pt>
    <dgm:pt modelId="{EACD44FD-D25A-41F6-A873-27A36E21CCDE}" type="pres">
      <dgm:prSet presAssocID="{256FCC7E-EF31-4091-B145-57E0E23B0361}" presName="thickLine" presStyleLbl="alignNode1" presStyleIdx="2" presStyleCnt="10"/>
      <dgm:spPr/>
    </dgm:pt>
    <dgm:pt modelId="{C87A5DC0-CAFC-45E0-893D-8B9E80D3CD9F}" type="pres">
      <dgm:prSet presAssocID="{256FCC7E-EF31-4091-B145-57E0E23B0361}" presName="horz1" presStyleCnt="0"/>
      <dgm:spPr/>
    </dgm:pt>
    <dgm:pt modelId="{F93B33AB-BEDE-494D-B400-60CAAD0EF011}" type="pres">
      <dgm:prSet presAssocID="{256FCC7E-EF31-4091-B145-57E0E23B0361}" presName="tx1" presStyleLbl="revTx" presStyleIdx="2" presStyleCnt="10"/>
      <dgm:spPr/>
    </dgm:pt>
    <dgm:pt modelId="{33E99155-429F-4611-9FA2-87CA59005214}" type="pres">
      <dgm:prSet presAssocID="{256FCC7E-EF31-4091-B145-57E0E23B0361}" presName="vert1" presStyleCnt="0"/>
      <dgm:spPr/>
    </dgm:pt>
    <dgm:pt modelId="{F81C664E-F2F5-4785-863C-88D3AA4AD57A}" type="pres">
      <dgm:prSet presAssocID="{906AC390-7BA2-4670-81C9-43DDBA0E2B71}" presName="thickLine" presStyleLbl="alignNode1" presStyleIdx="3" presStyleCnt="10"/>
      <dgm:spPr/>
    </dgm:pt>
    <dgm:pt modelId="{BA722B27-23AE-4DD1-B5DD-B4628B7E4006}" type="pres">
      <dgm:prSet presAssocID="{906AC390-7BA2-4670-81C9-43DDBA0E2B71}" presName="horz1" presStyleCnt="0"/>
      <dgm:spPr/>
    </dgm:pt>
    <dgm:pt modelId="{8387F075-199D-4F7B-BA46-3754D13EA122}" type="pres">
      <dgm:prSet presAssocID="{906AC390-7BA2-4670-81C9-43DDBA0E2B71}" presName="tx1" presStyleLbl="revTx" presStyleIdx="3" presStyleCnt="10"/>
      <dgm:spPr/>
    </dgm:pt>
    <dgm:pt modelId="{4008D192-442A-4196-BAD2-18C083822500}" type="pres">
      <dgm:prSet presAssocID="{906AC390-7BA2-4670-81C9-43DDBA0E2B71}" presName="vert1" presStyleCnt="0"/>
      <dgm:spPr/>
    </dgm:pt>
    <dgm:pt modelId="{9D421AFD-EE2E-4E8D-805F-D4C09195B53C}" type="pres">
      <dgm:prSet presAssocID="{445FEFC0-5FAE-4214-9A04-12D9196EE40C}" presName="thickLine" presStyleLbl="alignNode1" presStyleIdx="4" presStyleCnt="10"/>
      <dgm:spPr/>
    </dgm:pt>
    <dgm:pt modelId="{C8A0ACDC-84C2-48EF-A155-8964AC2633C7}" type="pres">
      <dgm:prSet presAssocID="{445FEFC0-5FAE-4214-9A04-12D9196EE40C}" presName="horz1" presStyleCnt="0"/>
      <dgm:spPr/>
    </dgm:pt>
    <dgm:pt modelId="{3B2D3585-121C-48D2-958A-4B2C7C61BC86}" type="pres">
      <dgm:prSet presAssocID="{445FEFC0-5FAE-4214-9A04-12D9196EE40C}" presName="tx1" presStyleLbl="revTx" presStyleIdx="4" presStyleCnt="10"/>
      <dgm:spPr/>
    </dgm:pt>
    <dgm:pt modelId="{C670FDDF-134E-4BAE-B6AB-7657C8412718}" type="pres">
      <dgm:prSet presAssocID="{445FEFC0-5FAE-4214-9A04-12D9196EE40C}" presName="vert1" presStyleCnt="0"/>
      <dgm:spPr/>
    </dgm:pt>
    <dgm:pt modelId="{F0D5C18D-5163-4AC4-9967-B3B326F3B291}" type="pres">
      <dgm:prSet presAssocID="{B32AE4F7-46C5-42F5-98B7-50B042B6911B}" presName="thickLine" presStyleLbl="alignNode1" presStyleIdx="5" presStyleCnt="10"/>
      <dgm:spPr/>
    </dgm:pt>
    <dgm:pt modelId="{952F986C-497E-4753-A18B-32E909F24FD5}" type="pres">
      <dgm:prSet presAssocID="{B32AE4F7-46C5-42F5-98B7-50B042B6911B}" presName="horz1" presStyleCnt="0"/>
      <dgm:spPr/>
    </dgm:pt>
    <dgm:pt modelId="{F73A71DF-9759-40B5-BC8B-50BD4A54BC0A}" type="pres">
      <dgm:prSet presAssocID="{B32AE4F7-46C5-42F5-98B7-50B042B6911B}" presName="tx1" presStyleLbl="revTx" presStyleIdx="5" presStyleCnt="10"/>
      <dgm:spPr/>
    </dgm:pt>
    <dgm:pt modelId="{CA99C352-162B-4419-A560-DC06F1DCBF06}" type="pres">
      <dgm:prSet presAssocID="{B32AE4F7-46C5-42F5-98B7-50B042B6911B}" presName="vert1" presStyleCnt="0"/>
      <dgm:spPr/>
    </dgm:pt>
    <dgm:pt modelId="{AB6BB07A-0088-4034-9662-113431DF2260}" type="pres">
      <dgm:prSet presAssocID="{DDD77F53-BE08-495E-A4DD-9C33BFF3F349}" presName="thickLine" presStyleLbl="alignNode1" presStyleIdx="6" presStyleCnt="10"/>
      <dgm:spPr/>
    </dgm:pt>
    <dgm:pt modelId="{B1DC8012-AE38-4582-A602-CFB1E61B63D3}" type="pres">
      <dgm:prSet presAssocID="{DDD77F53-BE08-495E-A4DD-9C33BFF3F349}" presName="horz1" presStyleCnt="0"/>
      <dgm:spPr/>
    </dgm:pt>
    <dgm:pt modelId="{DAFF4B56-C9A6-425B-8B27-F41B1075C3C9}" type="pres">
      <dgm:prSet presAssocID="{DDD77F53-BE08-495E-A4DD-9C33BFF3F349}" presName="tx1" presStyleLbl="revTx" presStyleIdx="6" presStyleCnt="10"/>
      <dgm:spPr/>
    </dgm:pt>
    <dgm:pt modelId="{AF392388-5E3C-464A-8228-150ABB7DF0A9}" type="pres">
      <dgm:prSet presAssocID="{DDD77F53-BE08-495E-A4DD-9C33BFF3F349}" presName="vert1" presStyleCnt="0"/>
      <dgm:spPr/>
    </dgm:pt>
    <dgm:pt modelId="{831980B2-BEA6-4B18-8F4E-3E90295CA669}" type="pres">
      <dgm:prSet presAssocID="{050E3279-7B1B-4A81-BD8D-526EBC327D77}" presName="thickLine" presStyleLbl="alignNode1" presStyleIdx="7" presStyleCnt="10"/>
      <dgm:spPr/>
    </dgm:pt>
    <dgm:pt modelId="{465232E8-C261-4AD0-BA4A-1679B71CBB24}" type="pres">
      <dgm:prSet presAssocID="{050E3279-7B1B-4A81-BD8D-526EBC327D77}" presName="horz1" presStyleCnt="0"/>
      <dgm:spPr/>
    </dgm:pt>
    <dgm:pt modelId="{0FD25AC7-460F-4947-83BC-AC808F4B2A76}" type="pres">
      <dgm:prSet presAssocID="{050E3279-7B1B-4A81-BD8D-526EBC327D77}" presName="tx1" presStyleLbl="revTx" presStyleIdx="7" presStyleCnt="10"/>
      <dgm:spPr/>
    </dgm:pt>
    <dgm:pt modelId="{C5A3BE47-DDFE-4D8A-B79B-B1020D6DBA86}" type="pres">
      <dgm:prSet presAssocID="{050E3279-7B1B-4A81-BD8D-526EBC327D77}" presName="vert1" presStyleCnt="0"/>
      <dgm:spPr/>
    </dgm:pt>
    <dgm:pt modelId="{9F94401A-9478-45D0-821E-3A014128A384}" type="pres">
      <dgm:prSet presAssocID="{FD246425-9AC6-47C9-A1CC-A782946C0579}" presName="thickLine" presStyleLbl="alignNode1" presStyleIdx="8" presStyleCnt="10"/>
      <dgm:spPr/>
    </dgm:pt>
    <dgm:pt modelId="{B70BF760-3388-42D6-9104-47ECD09347E5}" type="pres">
      <dgm:prSet presAssocID="{FD246425-9AC6-47C9-A1CC-A782946C0579}" presName="horz1" presStyleCnt="0"/>
      <dgm:spPr/>
    </dgm:pt>
    <dgm:pt modelId="{5B4B1005-4BAA-4807-A45D-BB95139FEFC5}" type="pres">
      <dgm:prSet presAssocID="{FD246425-9AC6-47C9-A1CC-A782946C0579}" presName="tx1" presStyleLbl="revTx" presStyleIdx="8" presStyleCnt="10"/>
      <dgm:spPr/>
    </dgm:pt>
    <dgm:pt modelId="{794E7D74-C007-4D51-A3F3-B3ADB295FC4D}" type="pres">
      <dgm:prSet presAssocID="{FD246425-9AC6-47C9-A1CC-A782946C0579}" presName="vert1" presStyleCnt="0"/>
      <dgm:spPr/>
    </dgm:pt>
    <dgm:pt modelId="{C331AF6A-D8B1-44F6-923E-C23E44A5B7AC}" type="pres">
      <dgm:prSet presAssocID="{03DF496F-74C5-47D0-B3B1-1F2D7E605B4B}" presName="thickLine" presStyleLbl="alignNode1" presStyleIdx="9" presStyleCnt="10"/>
      <dgm:spPr/>
    </dgm:pt>
    <dgm:pt modelId="{C72F2443-A227-496B-A8C2-9D7F720BCC70}" type="pres">
      <dgm:prSet presAssocID="{03DF496F-74C5-47D0-B3B1-1F2D7E605B4B}" presName="horz1" presStyleCnt="0"/>
      <dgm:spPr/>
    </dgm:pt>
    <dgm:pt modelId="{6264AC27-7099-4229-A242-41ED306ED428}" type="pres">
      <dgm:prSet presAssocID="{03DF496F-74C5-47D0-B3B1-1F2D7E605B4B}" presName="tx1" presStyleLbl="revTx" presStyleIdx="9" presStyleCnt="10"/>
      <dgm:spPr/>
    </dgm:pt>
    <dgm:pt modelId="{B74DF017-321E-4A83-AE4C-3A90DA14675A}" type="pres">
      <dgm:prSet presAssocID="{03DF496F-74C5-47D0-B3B1-1F2D7E605B4B}" presName="vert1" presStyleCnt="0"/>
      <dgm:spPr/>
    </dgm:pt>
  </dgm:ptLst>
  <dgm:cxnLst>
    <dgm:cxn modelId="{EF398808-336E-40CF-AA50-A1D022A8870D}" type="presOf" srcId="{906AC390-7BA2-4670-81C9-43DDBA0E2B71}" destId="{8387F075-199D-4F7B-BA46-3754D13EA122}" srcOrd="0" destOrd="0" presId="urn:microsoft.com/office/officeart/2008/layout/LinedList"/>
    <dgm:cxn modelId="{63D78027-D6B1-4B46-8859-B3E29067CBA9}" type="presOf" srcId="{256FCC7E-EF31-4091-B145-57E0E23B0361}" destId="{F93B33AB-BEDE-494D-B400-60CAAD0EF011}" srcOrd="0" destOrd="0" presId="urn:microsoft.com/office/officeart/2008/layout/LinedList"/>
    <dgm:cxn modelId="{99538B29-6746-4823-A979-E8FAF9BF616D}" srcId="{5644B34E-3D5F-4186-9142-F4FBAF8ED1A4}" destId="{DDD77F53-BE08-495E-A4DD-9C33BFF3F349}" srcOrd="6" destOrd="0" parTransId="{4F437762-A723-456D-A9AF-E4FF31E2EE44}" sibTransId="{B23EB0EC-411F-4D2D-A3E5-3797F87B03DC}"/>
    <dgm:cxn modelId="{59F4A143-9AED-4EAD-860E-DA098250220C}" type="presOf" srcId="{5644B34E-3D5F-4186-9142-F4FBAF8ED1A4}" destId="{CFA7C635-982B-4C52-B236-11F1EA492270}" srcOrd="0" destOrd="0" presId="urn:microsoft.com/office/officeart/2008/layout/LinedList"/>
    <dgm:cxn modelId="{D7014645-325B-451F-A2AE-4D939BAEE0BE}" srcId="{5644B34E-3D5F-4186-9142-F4FBAF8ED1A4}" destId="{445FEFC0-5FAE-4214-9A04-12D9196EE40C}" srcOrd="4" destOrd="0" parTransId="{73013CE8-DBF1-4B3E-970E-57BDA0ECB2D6}" sibTransId="{48AC39CF-1AC2-4DBF-AA3A-964834AB7796}"/>
    <dgm:cxn modelId="{43202C71-CF21-4A1D-8F06-3DCE1230954B}" type="presOf" srcId="{B32AE4F7-46C5-42F5-98B7-50B042B6911B}" destId="{F73A71DF-9759-40B5-BC8B-50BD4A54BC0A}" srcOrd="0" destOrd="0" presId="urn:microsoft.com/office/officeart/2008/layout/LinedList"/>
    <dgm:cxn modelId="{BFFABE53-BEFD-4C2B-B257-E8BEA46537A9}" type="presOf" srcId="{03DF496F-74C5-47D0-B3B1-1F2D7E605B4B}" destId="{6264AC27-7099-4229-A242-41ED306ED428}" srcOrd="0" destOrd="0" presId="urn:microsoft.com/office/officeart/2008/layout/LinedList"/>
    <dgm:cxn modelId="{0A68327C-AF03-4F9F-AE1F-4FD38CD8E91D}" srcId="{5644B34E-3D5F-4186-9142-F4FBAF8ED1A4}" destId="{03DF496F-74C5-47D0-B3B1-1F2D7E605B4B}" srcOrd="9" destOrd="0" parTransId="{C23489F1-F4DB-4E44-B780-E69454901B9E}" sibTransId="{A33EED0F-24DE-4BDE-A949-2837E3EA105F}"/>
    <dgm:cxn modelId="{DCF1B87D-9671-4F27-87DA-C55A4D2160FB}" srcId="{5644B34E-3D5F-4186-9142-F4FBAF8ED1A4}" destId="{65662334-A140-40F6-AC5F-6ABEFBBB7F5D}" srcOrd="1" destOrd="0" parTransId="{95B8F82E-9854-4DD6-8442-D07CD1D5D9F2}" sibTransId="{AC9725A6-6171-4262-8CE8-CFD80E816994}"/>
    <dgm:cxn modelId="{2E914992-4C67-4B7A-A406-110FE26B2154}" srcId="{5644B34E-3D5F-4186-9142-F4FBAF8ED1A4}" destId="{B32AE4F7-46C5-42F5-98B7-50B042B6911B}" srcOrd="5" destOrd="0" parTransId="{793A03E7-8143-491A-B095-445B751C0DA0}" sibTransId="{E9147D86-011C-4A66-AAE7-26CA6A05A815}"/>
    <dgm:cxn modelId="{32DD26A6-A5E0-491B-BA3F-2214DACC0E06}" srcId="{5644B34E-3D5F-4186-9142-F4FBAF8ED1A4}" destId="{256FCC7E-EF31-4091-B145-57E0E23B0361}" srcOrd="2" destOrd="0" parTransId="{3D388357-29BA-42BB-9C20-0D797186535E}" sibTransId="{7ADDB92D-07A9-402C-9EDC-F8A140F8D843}"/>
    <dgm:cxn modelId="{8A0B3AAC-855B-49BB-BB0A-DEFCD71CEF63}" srcId="{5644B34E-3D5F-4186-9142-F4FBAF8ED1A4}" destId="{050E3279-7B1B-4A81-BD8D-526EBC327D77}" srcOrd="7" destOrd="0" parTransId="{44933F9F-18BE-4CB3-BA8C-A6A36E2E8CF0}" sibTransId="{E0A566C6-9916-49C8-8BB6-E0EE935A745E}"/>
    <dgm:cxn modelId="{88B7B3AE-3CEE-4C54-A50A-2864714D948B}" srcId="{5644B34E-3D5F-4186-9142-F4FBAF8ED1A4}" destId="{C6C67858-517B-4DFC-ADD3-4285DAD0EBFD}" srcOrd="0" destOrd="0" parTransId="{51663B78-4A3C-4750-8F65-DE901DFD3B2D}" sibTransId="{03D1D42A-A0A8-4D09-8F85-1B36C1096F05}"/>
    <dgm:cxn modelId="{4F2BF2B0-C248-47A0-A0C3-1D85BDA33A49}" type="presOf" srcId="{050E3279-7B1B-4A81-BD8D-526EBC327D77}" destId="{0FD25AC7-460F-4947-83BC-AC808F4B2A76}" srcOrd="0" destOrd="0" presId="urn:microsoft.com/office/officeart/2008/layout/LinedList"/>
    <dgm:cxn modelId="{872DABB1-55E7-416D-99DF-0A4F76E55CB7}" srcId="{5644B34E-3D5F-4186-9142-F4FBAF8ED1A4}" destId="{FD246425-9AC6-47C9-A1CC-A782946C0579}" srcOrd="8" destOrd="0" parTransId="{70FC3555-B713-4610-BEF4-E2DB1118A158}" sibTransId="{B43A4B7E-E172-44E8-9D51-18555377EB27}"/>
    <dgm:cxn modelId="{5120B3BB-D7C9-4012-B5BF-42F664FCFEEE}" type="presOf" srcId="{FD246425-9AC6-47C9-A1CC-A782946C0579}" destId="{5B4B1005-4BAA-4807-A45D-BB95139FEFC5}" srcOrd="0" destOrd="0" presId="urn:microsoft.com/office/officeart/2008/layout/LinedList"/>
    <dgm:cxn modelId="{292F5CC2-C2F2-43B5-9707-9F7EA7BD7AB1}" type="presOf" srcId="{DDD77F53-BE08-495E-A4DD-9C33BFF3F349}" destId="{DAFF4B56-C9A6-425B-8B27-F41B1075C3C9}" srcOrd="0" destOrd="0" presId="urn:microsoft.com/office/officeart/2008/layout/LinedList"/>
    <dgm:cxn modelId="{8CC7DFC2-A188-4B3B-A7AB-3DD37E5112BB}" type="presOf" srcId="{445FEFC0-5FAE-4214-9A04-12D9196EE40C}" destId="{3B2D3585-121C-48D2-958A-4B2C7C61BC86}" srcOrd="0" destOrd="0" presId="urn:microsoft.com/office/officeart/2008/layout/LinedList"/>
    <dgm:cxn modelId="{F66B37CC-B60B-4A3F-A506-AA05A1FD04C9}" type="presOf" srcId="{C6C67858-517B-4DFC-ADD3-4285DAD0EBFD}" destId="{FEDAE3A7-1B0D-409B-AEE2-D741C9601F37}" srcOrd="0" destOrd="0" presId="urn:microsoft.com/office/officeart/2008/layout/LinedList"/>
    <dgm:cxn modelId="{986B89ED-1045-49EA-9D9A-6CFC4EF0D2E4}" type="presOf" srcId="{65662334-A140-40F6-AC5F-6ABEFBBB7F5D}" destId="{088653FF-9347-4C05-BDE7-3C9F2507C415}" srcOrd="0" destOrd="0" presId="urn:microsoft.com/office/officeart/2008/layout/LinedList"/>
    <dgm:cxn modelId="{D8B597FF-7651-4435-AD1C-4F868B79D645}" srcId="{5644B34E-3D5F-4186-9142-F4FBAF8ED1A4}" destId="{906AC390-7BA2-4670-81C9-43DDBA0E2B71}" srcOrd="3" destOrd="0" parTransId="{017A7066-C04F-4CBA-B948-73DB1B331FEA}" sibTransId="{24901966-790B-413B-AA88-3F766E9B878B}"/>
    <dgm:cxn modelId="{14FE51E3-CF24-450D-8899-963BD7BB2910}" type="presParOf" srcId="{CFA7C635-982B-4C52-B236-11F1EA492270}" destId="{EAD57E54-2285-4063-9FC8-FE1F56F99EE2}" srcOrd="0" destOrd="0" presId="urn:microsoft.com/office/officeart/2008/layout/LinedList"/>
    <dgm:cxn modelId="{82583248-D7A2-4893-8E52-8D3B43A63ED7}" type="presParOf" srcId="{CFA7C635-982B-4C52-B236-11F1EA492270}" destId="{E998A93C-F53B-4C8A-9DB4-4500D45A447D}" srcOrd="1" destOrd="0" presId="urn:microsoft.com/office/officeart/2008/layout/LinedList"/>
    <dgm:cxn modelId="{31E2B159-2174-4601-8867-7129DF05E59D}" type="presParOf" srcId="{E998A93C-F53B-4C8A-9DB4-4500D45A447D}" destId="{FEDAE3A7-1B0D-409B-AEE2-D741C9601F37}" srcOrd="0" destOrd="0" presId="urn:microsoft.com/office/officeart/2008/layout/LinedList"/>
    <dgm:cxn modelId="{9FD77AAA-2A4D-4775-B06A-4A9A5D818623}" type="presParOf" srcId="{E998A93C-F53B-4C8A-9DB4-4500D45A447D}" destId="{DD244AF9-FB79-4CBB-A661-F86CA060A4FD}" srcOrd="1" destOrd="0" presId="urn:microsoft.com/office/officeart/2008/layout/LinedList"/>
    <dgm:cxn modelId="{3CBBE25A-4EA1-4EE1-98FD-0C876EF20E59}" type="presParOf" srcId="{CFA7C635-982B-4C52-B236-11F1EA492270}" destId="{1D6E374C-E553-4CBB-A077-197D7E4BF440}" srcOrd="2" destOrd="0" presId="urn:microsoft.com/office/officeart/2008/layout/LinedList"/>
    <dgm:cxn modelId="{CD1975AE-6036-43D6-B11A-A3E9CCF88FB7}" type="presParOf" srcId="{CFA7C635-982B-4C52-B236-11F1EA492270}" destId="{9599BB59-9E73-4326-93D3-9B7DC270AE25}" srcOrd="3" destOrd="0" presId="urn:microsoft.com/office/officeart/2008/layout/LinedList"/>
    <dgm:cxn modelId="{DF9798C5-3C3C-47A7-A98D-21BB958F7C28}" type="presParOf" srcId="{9599BB59-9E73-4326-93D3-9B7DC270AE25}" destId="{088653FF-9347-4C05-BDE7-3C9F2507C415}" srcOrd="0" destOrd="0" presId="urn:microsoft.com/office/officeart/2008/layout/LinedList"/>
    <dgm:cxn modelId="{DE1AD516-16B9-427D-BA6C-C6C2E908A216}" type="presParOf" srcId="{9599BB59-9E73-4326-93D3-9B7DC270AE25}" destId="{B5D8BBD3-CD2A-4F4A-8E0B-3180A19C2B9F}" srcOrd="1" destOrd="0" presId="urn:microsoft.com/office/officeart/2008/layout/LinedList"/>
    <dgm:cxn modelId="{826C778A-36E5-40C6-8D9A-172B54E4F19E}" type="presParOf" srcId="{CFA7C635-982B-4C52-B236-11F1EA492270}" destId="{EACD44FD-D25A-41F6-A873-27A36E21CCDE}" srcOrd="4" destOrd="0" presId="urn:microsoft.com/office/officeart/2008/layout/LinedList"/>
    <dgm:cxn modelId="{8E0F00B1-B321-4877-935A-FA7AA99C8FC9}" type="presParOf" srcId="{CFA7C635-982B-4C52-B236-11F1EA492270}" destId="{C87A5DC0-CAFC-45E0-893D-8B9E80D3CD9F}" srcOrd="5" destOrd="0" presId="urn:microsoft.com/office/officeart/2008/layout/LinedList"/>
    <dgm:cxn modelId="{6E493CA1-30B7-47F4-B629-F91ED75EA02B}" type="presParOf" srcId="{C87A5DC0-CAFC-45E0-893D-8B9E80D3CD9F}" destId="{F93B33AB-BEDE-494D-B400-60CAAD0EF011}" srcOrd="0" destOrd="0" presId="urn:microsoft.com/office/officeart/2008/layout/LinedList"/>
    <dgm:cxn modelId="{3866E9A8-9383-4EC6-82F2-D893CE5BA700}" type="presParOf" srcId="{C87A5DC0-CAFC-45E0-893D-8B9E80D3CD9F}" destId="{33E99155-429F-4611-9FA2-87CA59005214}" srcOrd="1" destOrd="0" presId="urn:microsoft.com/office/officeart/2008/layout/LinedList"/>
    <dgm:cxn modelId="{1AE6A54E-2EA5-4E75-A247-0AD6B9AAC931}" type="presParOf" srcId="{CFA7C635-982B-4C52-B236-11F1EA492270}" destId="{F81C664E-F2F5-4785-863C-88D3AA4AD57A}" srcOrd="6" destOrd="0" presId="urn:microsoft.com/office/officeart/2008/layout/LinedList"/>
    <dgm:cxn modelId="{F30BEF54-E0CF-4E44-A7E1-39010AB1EC65}" type="presParOf" srcId="{CFA7C635-982B-4C52-B236-11F1EA492270}" destId="{BA722B27-23AE-4DD1-B5DD-B4628B7E4006}" srcOrd="7" destOrd="0" presId="urn:microsoft.com/office/officeart/2008/layout/LinedList"/>
    <dgm:cxn modelId="{F2FF9500-9EF7-4457-BBAA-2C6BA063385C}" type="presParOf" srcId="{BA722B27-23AE-4DD1-B5DD-B4628B7E4006}" destId="{8387F075-199D-4F7B-BA46-3754D13EA122}" srcOrd="0" destOrd="0" presId="urn:microsoft.com/office/officeart/2008/layout/LinedList"/>
    <dgm:cxn modelId="{E2DC41D3-813B-43B0-87DD-338B79714F1B}" type="presParOf" srcId="{BA722B27-23AE-4DD1-B5DD-B4628B7E4006}" destId="{4008D192-442A-4196-BAD2-18C083822500}" srcOrd="1" destOrd="0" presId="urn:microsoft.com/office/officeart/2008/layout/LinedList"/>
    <dgm:cxn modelId="{50E062F0-4A43-468F-9CD5-E21AB5824392}" type="presParOf" srcId="{CFA7C635-982B-4C52-B236-11F1EA492270}" destId="{9D421AFD-EE2E-4E8D-805F-D4C09195B53C}" srcOrd="8" destOrd="0" presId="urn:microsoft.com/office/officeart/2008/layout/LinedList"/>
    <dgm:cxn modelId="{1EAA6DE8-F91F-44FB-A219-E3BC72037DBA}" type="presParOf" srcId="{CFA7C635-982B-4C52-B236-11F1EA492270}" destId="{C8A0ACDC-84C2-48EF-A155-8964AC2633C7}" srcOrd="9" destOrd="0" presId="urn:microsoft.com/office/officeart/2008/layout/LinedList"/>
    <dgm:cxn modelId="{41259401-1A3D-4F17-8EF6-95400E342E36}" type="presParOf" srcId="{C8A0ACDC-84C2-48EF-A155-8964AC2633C7}" destId="{3B2D3585-121C-48D2-958A-4B2C7C61BC86}" srcOrd="0" destOrd="0" presId="urn:microsoft.com/office/officeart/2008/layout/LinedList"/>
    <dgm:cxn modelId="{9BE27092-A329-431A-A8F7-38854BC7359C}" type="presParOf" srcId="{C8A0ACDC-84C2-48EF-A155-8964AC2633C7}" destId="{C670FDDF-134E-4BAE-B6AB-7657C8412718}" srcOrd="1" destOrd="0" presId="urn:microsoft.com/office/officeart/2008/layout/LinedList"/>
    <dgm:cxn modelId="{B64BFFC7-467E-4DDC-87CF-FDCF3D8883E0}" type="presParOf" srcId="{CFA7C635-982B-4C52-B236-11F1EA492270}" destId="{F0D5C18D-5163-4AC4-9967-B3B326F3B291}" srcOrd="10" destOrd="0" presId="urn:microsoft.com/office/officeart/2008/layout/LinedList"/>
    <dgm:cxn modelId="{280BDAB7-7D9A-45F4-A22E-412764044ABE}" type="presParOf" srcId="{CFA7C635-982B-4C52-B236-11F1EA492270}" destId="{952F986C-497E-4753-A18B-32E909F24FD5}" srcOrd="11" destOrd="0" presId="urn:microsoft.com/office/officeart/2008/layout/LinedList"/>
    <dgm:cxn modelId="{639C2290-4EFE-4EEC-8C5D-8BCE9AC67F7F}" type="presParOf" srcId="{952F986C-497E-4753-A18B-32E909F24FD5}" destId="{F73A71DF-9759-40B5-BC8B-50BD4A54BC0A}" srcOrd="0" destOrd="0" presId="urn:microsoft.com/office/officeart/2008/layout/LinedList"/>
    <dgm:cxn modelId="{4C9761FB-18DD-47A8-B0C6-E8B901307E3B}" type="presParOf" srcId="{952F986C-497E-4753-A18B-32E909F24FD5}" destId="{CA99C352-162B-4419-A560-DC06F1DCBF06}" srcOrd="1" destOrd="0" presId="urn:microsoft.com/office/officeart/2008/layout/LinedList"/>
    <dgm:cxn modelId="{958CB172-656A-4FF6-AF2A-3707AC6D0200}" type="presParOf" srcId="{CFA7C635-982B-4C52-B236-11F1EA492270}" destId="{AB6BB07A-0088-4034-9662-113431DF2260}" srcOrd="12" destOrd="0" presId="urn:microsoft.com/office/officeart/2008/layout/LinedList"/>
    <dgm:cxn modelId="{729F3923-C40C-4B0A-AC2F-3C5318ABA3EA}" type="presParOf" srcId="{CFA7C635-982B-4C52-B236-11F1EA492270}" destId="{B1DC8012-AE38-4582-A602-CFB1E61B63D3}" srcOrd="13" destOrd="0" presId="urn:microsoft.com/office/officeart/2008/layout/LinedList"/>
    <dgm:cxn modelId="{0269C741-6F53-44DD-98CD-6E2D49E6555C}" type="presParOf" srcId="{B1DC8012-AE38-4582-A602-CFB1E61B63D3}" destId="{DAFF4B56-C9A6-425B-8B27-F41B1075C3C9}" srcOrd="0" destOrd="0" presId="urn:microsoft.com/office/officeart/2008/layout/LinedList"/>
    <dgm:cxn modelId="{8B162BAF-490D-46FC-B4ED-42F90A5DEEF8}" type="presParOf" srcId="{B1DC8012-AE38-4582-A602-CFB1E61B63D3}" destId="{AF392388-5E3C-464A-8228-150ABB7DF0A9}" srcOrd="1" destOrd="0" presId="urn:microsoft.com/office/officeart/2008/layout/LinedList"/>
    <dgm:cxn modelId="{2AF5238D-F014-41A4-9E86-644BCAA7EFFE}" type="presParOf" srcId="{CFA7C635-982B-4C52-B236-11F1EA492270}" destId="{831980B2-BEA6-4B18-8F4E-3E90295CA669}" srcOrd="14" destOrd="0" presId="urn:microsoft.com/office/officeart/2008/layout/LinedList"/>
    <dgm:cxn modelId="{FCB7B34B-F88D-4FEA-A33C-6A0A10761B5C}" type="presParOf" srcId="{CFA7C635-982B-4C52-B236-11F1EA492270}" destId="{465232E8-C261-4AD0-BA4A-1679B71CBB24}" srcOrd="15" destOrd="0" presId="urn:microsoft.com/office/officeart/2008/layout/LinedList"/>
    <dgm:cxn modelId="{5D63C073-DE4A-48BB-BA74-64E8DBFFD9A3}" type="presParOf" srcId="{465232E8-C261-4AD0-BA4A-1679B71CBB24}" destId="{0FD25AC7-460F-4947-83BC-AC808F4B2A76}" srcOrd="0" destOrd="0" presId="urn:microsoft.com/office/officeart/2008/layout/LinedList"/>
    <dgm:cxn modelId="{DABBEB02-C3B6-41CA-B6BB-20D56D0EB27A}" type="presParOf" srcId="{465232E8-C261-4AD0-BA4A-1679B71CBB24}" destId="{C5A3BE47-DDFE-4D8A-B79B-B1020D6DBA86}" srcOrd="1" destOrd="0" presId="urn:microsoft.com/office/officeart/2008/layout/LinedList"/>
    <dgm:cxn modelId="{F97B6368-9DAA-414C-AD23-F69121A78E53}" type="presParOf" srcId="{CFA7C635-982B-4C52-B236-11F1EA492270}" destId="{9F94401A-9478-45D0-821E-3A014128A384}" srcOrd="16" destOrd="0" presId="urn:microsoft.com/office/officeart/2008/layout/LinedList"/>
    <dgm:cxn modelId="{DB6FAB47-1560-4C5D-B0E1-B963D3725FDA}" type="presParOf" srcId="{CFA7C635-982B-4C52-B236-11F1EA492270}" destId="{B70BF760-3388-42D6-9104-47ECD09347E5}" srcOrd="17" destOrd="0" presId="urn:microsoft.com/office/officeart/2008/layout/LinedList"/>
    <dgm:cxn modelId="{0D8952C4-6404-483E-A836-F849F5BE08F3}" type="presParOf" srcId="{B70BF760-3388-42D6-9104-47ECD09347E5}" destId="{5B4B1005-4BAA-4807-A45D-BB95139FEFC5}" srcOrd="0" destOrd="0" presId="urn:microsoft.com/office/officeart/2008/layout/LinedList"/>
    <dgm:cxn modelId="{2BFF2C56-FCF9-4806-8DE4-599699F7E879}" type="presParOf" srcId="{B70BF760-3388-42D6-9104-47ECD09347E5}" destId="{794E7D74-C007-4D51-A3F3-B3ADB295FC4D}" srcOrd="1" destOrd="0" presId="urn:microsoft.com/office/officeart/2008/layout/LinedList"/>
    <dgm:cxn modelId="{E85F7935-0DDB-419C-B56C-5EBFA434E7B5}" type="presParOf" srcId="{CFA7C635-982B-4C52-B236-11F1EA492270}" destId="{C331AF6A-D8B1-44F6-923E-C23E44A5B7AC}" srcOrd="18" destOrd="0" presId="urn:microsoft.com/office/officeart/2008/layout/LinedList"/>
    <dgm:cxn modelId="{4595941C-18A8-4490-B69B-6DEEB6FC368F}" type="presParOf" srcId="{CFA7C635-982B-4C52-B236-11F1EA492270}" destId="{C72F2443-A227-496B-A8C2-9D7F720BCC70}" srcOrd="19" destOrd="0" presId="urn:microsoft.com/office/officeart/2008/layout/LinedList"/>
    <dgm:cxn modelId="{0CD06EDE-8EA1-4923-ACF0-562FFC0B2452}" type="presParOf" srcId="{C72F2443-A227-496B-A8C2-9D7F720BCC70}" destId="{6264AC27-7099-4229-A242-41ED306ED428}" srcOrd="0" destOrd="0" presId="urn:microsoft.com/office/officeart/2008/layout/LinedList"/>
    <dgm:cxn modelId="{C841D76D-A30A-4FA1-999F-A544FC7CA5BB}" type="presParOf" srcId="{C72F2443-A227-496B-A8C2-9D7F720BCC70}" destId="{B74DF017-321E-4A83-AE4C-3A90DA14675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278072-C1EF-416F-90FF-C36D3CF7EB3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11BAA1-9DE9-4A4A-8676-BAE02A3EDAFF}">
      <dgm:prSet/>
      <dgm:spPr/>
      <dgm:t>
        <a:bodyPr/>
        <a:lstStyle/>
        <a:p>
          <a:pPr>
            <a:lnSpc>
              <a:spcPct val="100000"/>
            </a:lnSpc>
          </a:pPr>
          <a:r>
            <a:rPr lang="en-US"/>
            <a:t>THANK YOU!</a:t>
          </a:r>
        </a:p>
      </dgm:t>
    </dgm:pt>
    <dgm:pt modelId="{C8DBB7B0-E5AD-4B95-AE85-0C4577CB8EBE}" type="parTrans" cxnId="{49B9555D-3594-48B6-A383-E3B60E616DED}">
      <dgm:prSet/>
      <dgm:spPr/>
      <dgm:t>
        <a:bodyPr/>
        <a:lstStyle/>
        <a:p>
          <a:endParaRPr lang="en-US"/>
        </a:p>
      </dgm:t>
    </dgm:pt>
    <dgm:pt modelId="{AFB07955-F466-419D-B839-90B294955721}" type="sibTrans" cxnId="{49B9555D-3594-48B6-A383-E3B60E616DED}">
      <dgm:prSet/>
      <dgm:spPr/>
      <dgm:t>
        <a:bodyPr/>
        <a:lstStyle/>
        <a:p>
          <a:endParaRPr lang="en-US"/>
        </a:p>
      </dgm:t>
    </dgm:pt>
    <dgm:pt modelId="{C21B86B2-F484-4107-B4A4-EB9422127E2A}">
      <dgm:prSet/>
      <dgm:spPr/>
      <dgm:t>
        <a:bodyPr/>
        <a:lstStyle/>
        <a:p>
          <a:pPr>
            <a:lnSpc>
              <a:spcPct val="100000"/>
            </a:lnSpc>
          </a:pPr>
          <a:r>
            <a:rPr lang="en-US"/>
            <a:t>QUESTIONS?</a:t>
          </a:r>
        </a:p>
      </dgm:t>
    </dgm:pt>
    <dgm:pt modelId="{AAB2D64F-1DAD-4E7B-9A95-6AE76A919010}" type="parTrans" cxnId="{C8C02B12-8302-4CF1-8D46-547DBB4D5E13}">
      <dgm:prSet/>
      <dgm:spPr/>
      <dgm:t>
        <a:bodyPr/>
        <a:lstStyle/>
        <a:p>
          <a:endParaRPr lang="en-US"/>
        </a:p>
      </dgm:t>
    </dgm:pt>
    <dgm:pt modelId="{068584A5-CE0C-4170-B2B5-712E0EF6A791}" type="sibTrans" cxnId="{C8C02B12-8302-4CF1-8D46-547DBB4D5E13}">
      <dgm:prSet/>
      <dgm:spPr/>
      <dgm:t>
        <a:bodyPr/>
        <a:lstStyle/>
        <a:p>
          <a:endParaRPr lang="en-US"/>
        </a:p>
      </dgm:t>
    </dgm:pt>
    <dgm:pt modelId="{594337FF-50BE-4DFF-B344-78098CBC0012}" type="pres">
      <dgm:prSet presAssocID="{8C278072-C1EF-416F-90FF-C36D3CF7EB3C}" presName="root" presStyleCnt="0">
        <dgm:presLayoutVars>
          <dgm:dir/>
          <dgm:resizeHandles val="exact"/>
        </dgm:presLayoutVars>
      </dgm:prSet>
      <dgm:spPr/>
    </dgm:pt>
    <dgm:pt modelId="{FE4008D2-46A5-45FE-A11D-EB6C42E7CE6B}" type="pres">
      <dgm:prSet presAssocID="{F711BAA1-9DE9-4A4A-8676-BAE02A3EDAFF}" presName="compNode" presStyleCnt="0"/>
      <dgm:spPr/>
    </dgm:pt>
    <dgm:pt modelId="{C6A87DC5-62B1-4F20-99D2-9961E717CCC1}" type="pres">
      <dgm:prSet presAssocID="{F711BAA1-9DE9-4A4A-8676-BAE02A3EDAF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glasses Face with Solid Fill"/>
        </a:ext>
      </dgm:extLst>
    </dgm:pt>
    <dgm:pt modelId="{15CE9328-F262-43FD-A1D5-D2398B54B9CB}" type="pres">
      <dgm:prSet presAssocID="{F711BAA1-9DE9-4A4A-8676-BAE02A3EDAFF}" presName="spaceRect" presStyleCnt="0"/>
      <dgm:spPr/>
    </dgm:pt>
    <dgm:pt modelId="{C6EF8068-E453-419A-BC7D-C748D0DA963A}" type="pres">
      <dgm:prSet presAssocID="{F711BAA1-9DE9-4A4A-8676-BAE02A3EDAFF}" presName="textRect" presStyleLbl="revTx" presStyleIdx="0" presStyleCnt="2">
        <dgm:presLayoutVars>
          <dgm:chMax val="1"/>
          <dgm:chPref val="1"/>
        </dgm:presLayoutVars>
      </dgm:prSet>
      <dgm:spPr/>
    </dgm:pt>
    <dgm:pt modelId="{B3221583-D30F-424F-896C-AA88D4176A78}" type="pres">
      <dgm:prSet presAssocID="{AFB07955-F466-419D-B839-90B294955721}" presName="sibTrans" presStyleCnt="0"/>
      <dgm:spPr/>
    </dgm:pt>
    <dgm:pt modelId="{60A435D4-094F-4C7A-821F-BF1AD645451E}" type="pres">
      <dgm:prSet presAssocID="{C21B86B2-F484-4107-B4A4-EB9422127E2A}" presName="compNode" presStyleCnt="0"/>
      <dgm:spPr/>
    </dgm:pt>
    <dgm:pt modelId="{FFAF7275-0635-4357-9FF9-2795E65C822D}" type="pres">
      <dgm:prSet presAssocID="{C21B86B2-F484-4107-B4A4-EB9422127E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525428B7-3FCA-4044-B4BD-DDBFE0FB7FC7}" type="pres">
      <dgm:prSet presAssocID="{C21B86B2-F484-4107-B4A4-EB9422127E2A}" presName="spaceRect" presStyleCnt="0"/>
      <dgm:spPr/>
    </dgm:pt>
    <dgm:pt modelId="{A896EC21-9371-463D-B13A-302D173AE4E4}" type="pres">
      <dgm:prSet presAssocID="{C21B86B2-F484-4107-B4A4-EB9422127E2A}" presName="textRect" presStyleLbl="revTx" presStyleIdx="1" presStyleCnt="2">
        <dgm:presLayoutVars>
          <dgm:chMax val="1"/>
          <dgm:chPref val="1"/>
        </dgm:presLayoutVars>
      </dgm:prSet>
      <dgm:spPr/>
    </dgm:pt>
  </dgm:ptLst>
  <dgm:cxnLst>
    <dgm:cxn modelId="{C8C02B12-8302-4CF1-8D46-547DBB4D5E13}" srcId="{8C278072-C1EF-416F-90FF-C36D3CF7EB3C}" destId="{C21B86B2-F484-4107-B4A4-EB9422127E2A}" srcOrd="1" destOrd="0" parTransId="{AAB2D64F-1DAD-4E7B-9A95-6AE76A919010}" sibTransId="{068584A5-CE0C-4170-B2B5-712E0EF6A791}"/>
    <dgm:cxn modelId="{49B9555D-3594-48B6-A383-E3B60E616DED}" srcId="{8C278072-C1EF-416F-90FF-C36D3CF7EB3C}" destId="{F711BAA1-9DE9-4A4A-8676-BAE02A3EDAFF}" srcOrd="0" destOrd="0" parTransId="{C8DBB7B0-E5AD-4B95-AE85-0C4577CB8EBE}" sibTransId="{AFB07955-F466-419D-B839-90B294955721}"/>
    <dgm:cxn modelId="{6E667A7D-32FA-42C8-B2FC-905C7CA3006D}" type="presOf" srcId="{8C278072-C1EF-416F-90FF-C36D3CF7EB3C}" destId="{594337FF-50BE-4DFF-B344-78098CBC0012}" srcOrd="0" destOrd="0" presId="urn:microsoft.com/office/officeart/2018/2/layout/IconLabelList"/>
    <dgm:cxn modelId="{9D41F69D-2F6D-46F3-B904-B4593601DCFD}" type="presOf" srcId="{F711BAA1-9DE9-4A4A-8676-BAE02A3EDAFF}" destId="{C6EF8068-E453-419A-BC7D-C748D0DA963A}" srcOrd="0" destOrd="0" presId="urn:microsoft.com/office/officeart/2018/2/layout/IconLabelList"/>
    <dgm:cxn modelId="{5DF8AADD-9DF1-461E-892D-88825B7E78C7}" type="presOf" srcId="{C21B86B2-F484-4107-B4A4-EB9422127E2A}" destId="{A896EC21-9371-463D-B13A-302D173AE4E4}" srcOrd="0" destOrd="0" presId="urn:microsoft.com/office/officeart/2018/2/layout/IconLabelList"/>
    <dgm:cxn modelId="{48E48A2A-CA5B-4052-9ACF-157115A9FE51}" type="presParOf" srcId="{594337FF-50BE-4DFF-B344-78098CBC0012}" destId="{FE4008D2-46A5-45FE-A11D-EB6C42E7CE6B}" srcOrd="0" destOrd="0" presId="urn:microsoft.com/office/officeart/2018/2/layout/IconLabelList"/>
    <dgm:cxn modelId="{75A16E97-F39D-43B6-8B9B-B17BBBF5724A}" type="presParOf" srcId="{FE4008D2-46A5-45FE-A11D-EB6C42E7CE6B}" destId="{C6A87DC5-62B1-4F20-99D2-9961E717CCC1}" srcOrd="0" destOrd="0" presId="urn:microsoft.com/office/officeart/2018/2/layout/IconLabelList"/>
    <dgm:cxn modelId="{5D8CBD08-F025-4FE0-B55E-2EAFA633A1C1}" type="presParOf" srcId="{FE4008D2-46A5-45FE-A11D-EB6C42E7CE6B}" destId="{15CE9328-F262-43FD-A1D5-D2398B54B9CB}" srcOrd="1" destOrd="0" presId="urn:microsoft.com/office/officeart/2018/2/layout/IconLabelList"/>
    <dgm:cxn modelId="{CD8CC62B-9E49-449E-A8AF-8FB91B5AF753}" type="presParOf" srcId="{FE4008D2-46A5-45FE-A11D-EB6C42E7CE6B}" destId="{C6EF8068-E453-419A-BC7D-C748D0DA963A}" srcOrd="2" destOrd="0" presId="urn:microsoft.com/office/officeart/2018/2/layout/IconLabelList"/>
    <dgm:cxn modelId="{379C759C-4211-49FC-8485-BC3A4D04C496}" type="presParOf" srcId="{594337FF-50BE-4DFF-B344-78098CBC0012}" destId="{B3221583-D30F-424F-896C-AA88D4176A78}" srcOrd="1" destOrd="0" presId="urn:microsoft.com/office/officeart/2018/2/layout/IconLabelList"/>
    <dgm:cxn modelId="{41CE8EEA-8A42-4C7F-A441-949006AF6624}" type="presParOf" srcId="{594337FF-50BE-4DFF-B344-78098CBC0012}" destId="{60A435D4-094F-4C7A-821F-BF1AD645451E}" srcOrd="2" destOrd="0" presId="urn:microsoft.com/office/officeart/2018/2/layout/IconLabelList"/>
    <dgm:cxn modelId="{9F2F82D1-7DAC-4E51-8494-C2C7C4E71A1C}" type="presParOf" srcId="{60A435D4-094F-4C7A-821F-BF1AD645451E}" destId="{FFAF7275-0635-4357-9FF9-2795E65C822D}" srcOrd="0" destOrd="0" presId="urn:microsoft.com/office/officeart/2018/2/layout/IconLabelList"/>
    <dgm:cxn modelId="{BAD42FB8-0CD3-4AF8-A1EF-7ACF11CE3038}" type="presParOf" srcId="{60A435D4-094F-4C7A-821F-BF1AD645451E}" destId="{525428B7-3FCA-4044-B4BD-DDBFE0FB7FC7}" srcOrd="1" destOrd="0" presId="urn:microsoft.com/office/officeart/2018/2/layout/IconLabelList"/>
    <dgm:cxn modelId="{A7B10AF6-C8B3-4002-B528-615783D90094}" type="presParOf" srcId="{60A435D4-094F-4C7A-821F-BF1AD645451E}" destId="{A896EC21-9371-463D-B13A-302D173AE4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57E54-2285-4063-9FC8-FE1F56F99EE2}">
      <dsp:nvSpPr>
        <dsp:cNvPr id="0" name=""/>
        <dsp:cNvSpPr/>
      </dsp:nvSpPr>
      <dsp:spPr>
        <a:xfrm>
          <a:off x="0" y="592"/>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AE3A7-1B0D-409B-AEE2-D741C9601F37}">
      <dsp:nvSpPr>
        <dsp:cNvPr id="0" name=""/>
        <dsp:cNvSpPr/>
      </dsp:nvSpPr>
      <dsp:spPr>
        <a:xfrm>
          <a:off x="0" y="592"/>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INTRODUCTION</a:t>
          </a:r>
        </a:p>
      </dsp:txBody>
      <dsp:txXfrm>
        <a:off x="0" y="592"/>
        <a:ext cx="11274612" cy="485600"/>
      </dsp:txXfrm>
    </dsp:sp>
    <dsp:sp modelId="{1D6E374C-E553-4CBB-A077-197D7E4BF440}">
      <dsp:nvSpPr>
        <dsp:cNvPr id="0" name=""/>
        <dsp:cNvSpPr/>
      </dsp:nvSpPr>
      <dsp:spPr>
        <a:xfrm>
          <a:off x="0" y="4861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8653FF-9347-4C05-BDE7-3C9F2507C415}">
      <dsp:nvSpPr>
        <dsp:cNvPr id="0" name=""/>
        <dsp:cNvSpPr/>
      </dsp:nvSpPr>
      <dsp:spPr>
        <a:xfrm>
          <a:off x="0" y="4861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CHATBOT</a:t>
          </a:r>
        </a:p>
      </dsp:txBody>
      <dsp:txXfrm>
        <a:off x="0" y="486193"/>
        <a:ext cx="11274612" cy="485600"/>
      </dsp:txXfrm>
    </dsp:sp>
    <dsp:sp modelId="{EACD44FD-D25A-41F6-A873-27A36E21CCDE}">
      <dsp:nvSpPr>
        <dsp:cNvPr id="0" name=""/>
        <dsp:cNvSpPr/>
      </dsp:nvSpPr>
      <dsp:spPr>
        <a:xfrm>
          <a:off x="0" y="9717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B33AB-BEDE-494D-B400-60CAAD0EF011}">
      <dsp:nvSpPr>
        <dsp:cNvPr id="0" name=""/>
        <dsp:cNvSpPr/>
      </dsp:nvSpPr>
      <dsp:spPr>
        <a:xfrm>
          <a:off x="0" y="9717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EXPERT SYSTEM</a:t>
          </a:r>
        </a:p>
      </dsp:txBody>
      <dsp:txXfrm>
        <a:off x="0" y="971793"/>
        <a:ext cx="11274612" cy="485600"/>
      </dsp:txXfrm>
    </dsp:sp>
    <dsp:sp modelId="{F81C664E-F2F5-4785-863C-88D3AA4AD57A}">
      <dsp:nvSpPr>
        <dsp:cNvPr id="0" name=""/>
        <dsp:cNvSpPr/>
      </dsp:nvSpPr>
      <dsp:spPr>
        <a:xfrm>
          <a:off x="0" y="14573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7F075-199D-4F7B-BA46-3754D13EA122}">
      <dsp:nvSpPr>
        <dsp:cNvPr id="0" name=""/>
        <dsp:cNvSpPr/>
      </dsp:nvSpPr>
      <dsp:spPr>
        <a:xfrm>
          <a:off x="0" y="14573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SIMPLE REFLEX AGENT</a:t>
          </a:r>
        </a:p>
      </dsp:txBody>
      <dsp:txXfrm>
        <a:off x="0" y="1457393"/>
        <a:ext cx="11274612" cy="485600"/>
      </dsp:txXfrm>
    </dsp:sp>
    <dsp:sp modelId="{9D421AFD-EE2E-4E8D-805F-D4C09195B53C}">
      <dsp:nvSpPr>
        <dsp:cNvPr id="0" name=""/>
        <dsp:cNvSpPr/>
      </dsp:nvSpPr>
      <dsp:spPr>
        <a:xfrm>
          <a:off x="0" y="19429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D3585-121C-48D2-958A-4B2C7C61BC86}">
      <dsp:nvSpPr>
        <dsp:cNvPr id="0" name=""/>
        <dsp:cNvSpPr/>
      </dsp:nvSpPr>
      <dsp:spPr>
        <a:xfrm>
          <a:off x="0" y="19429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KNN (CLASSIFIER, REGRESSOR AND MULTI LINEAR REGRESSOR)</a:t>
          </a:r>
        </a:p>
      </dsp:txBody>
      <dsp:txXfrm>
        <a:off x="0" y="1942993"/>
        <a:ext cx="11274612" cy="485600"/>
      </dsp:txXfrm>
    </dsp:sp>
    <dsp:sp modelId="{F0D5C18D-5163-4AC4-9967-B3B326F3B291}">
      <dsp:nvSpPr>
        <dsp:cNvPr id="0" name=""/>
        <dsp:cNvSpPr/>
      </dsp:nvSpPr>
      <dsp:spPr>
        <a:xfrm>
          <a:off x="0" y="24285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A71DF-9759-40B5-BC8B-50BD4A54BC0A}">
      <dsp:nvSpPr>
        <dsp:cNvPr id="0" name=""/>
        <dsp:cNvSpPr/>
      </dsp:nvSpPr>
      <dsp:spPr>
        <a:xfrm>
          <a:off x="0" y="24285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UNINFORMED SEARCH (BFS AND DFS)</a:t>
          </a:r>
        </a:p>
      </dsp:txBody>
      <dsp:txXfrm>
        <a:off x="0" y="2428593"/>
        <a:ext cx="11274612" cy="485600"/>
      </dsp:txXfrm>
    </dsp:sp>
    <dsp:sp modelId="{AB6BB07A-0088-4034-9662-113431DF2260}">
      <dsp:nvSpPr>
        <dsp:cNvPr id="0" name=""/>
        <dsp:cNvSpPr/>
      </dsp:nvSpPr>
      <dsp:spPr>
        <a:xfrm>
          <a:off x="0" y="29141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4B56-C9A6-425B-8B27-F41B1075C3C9}">
      <dsp:nvSpPr>
        <dsp:cNvPr id="0" name=""/>
        <dsp:cNvSpPr/>
      </dsp:nvSpPr>
      <dsp:spPr>
        <a:xfrm>
          <a:off x="0" y="29141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NATURAL LANGUAGE PROCESSING</a:t>
          </a:r>
        </a:p>
      </dsp:txBody>
      <dsp:txXfrm>
        <a:off x="0" y="2914193"/>
        <a:ext cx="11274612" cy="485600"/>
      </dsp:txXfrm>
    </dsp:sp>
    <dsp:sp modelId="{831980B2-BEA6-4B18-8F4E-3E90295CA669}">
      <dsp:nvSpPr>
        <dsp:cNvPr id="0" name=""/>
        <dsp:cNvSpPr/>
      </dsp:nvSpPr>
      <dsp:spPr>
        <a:xfrm>
          <a:off x="0" y="33997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25AC7-460F-4947-83BC-AC808F4B2A76}">
      <dsp:nvSpPr>
        <dsp:cNvPr id="0" name=""/>
        <dsp:cNvSpPr/>
      </dsp:nvSpPr>
      <dsp:spPr>
        <a:xfrm>
          <a:off x="0" y="33997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SENTIMENT ANALYSIS</a:t>
          </a:r>
        </a:p>
      </dsp:txBody>
      <dsp:txXfrm>
        <a:off x="0" y="3399793"/>
        <a:ext cx="11274612" cy="485600"/>
      </dsp:txXfrm>
    </dsp:sp>
    <dsp:sp modelId="{9F94401A-9478-45D0-821E-3A014128A384}">
      <dsp:nvSpPr>
        <dsp:cNvPr id="0" name=""/>
        <dsp:cNvSpPr/>
      </dsp:nvSpPr>
      <dsp:spPr>
        <a:xfrm>
          <a:off x="0" y="38853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B1005-4BAA-4807-A45D-BB95139FEFC5}">
      <dsp:nvSpPr>
        <dsp:cNvPr id="0" name=""/>
        <dsp:cNvSpPr/>
      </dsp:nvSpPr>
      <dsp:spPr>
        <a:xfrm>
          <a:off x="0" y="38853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GAME PLAYING</a:t>
          </a:r>
        </a:p>
      </dsp:txBody>
      <dsp:txXfrm>
        <a:off x="0" y="3885393"/>
        <a:ext cx="11274612" cy="485600"/>
      </dsp:txXfrm>
    </dsp:sp>
    <dsp:sp modelId="{C331AF6A-D8B1-44F6-923E-C23E44A5B7AC}">
      <dsp:nvSpPr>
        <dsp:cNvPr id="0" name=""/>
        <dsp:cNvSpPr/>
      </dsp:nvSpPr>
      <dsp:spPr>
        <a:xfrm>
          <a:off x="0" y="437099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4AC27-7099-4229-A242-41ED306ED428}">
      <dsp:nvSpPr>
        <dsp:cNvPr id="0" name=""/>
        <dsp:cNvSpPr/>
      </dsp:nvSpPr>
      <dsp:spPr>
        <a:xfrm>
          <a:off x="0" y="4370993"/>
          <a:ext cx="11274612" cy="48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CONCLUSION</a:t>
          </a:r>
        </a:p>
      </dsp:txBody>
      <dsp:txXfrm>
        <a:off x="0" y="4370993"/>
        <a:ext cx="11274612" cy="485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87DC5-62B1-4F20-99D2-9961E717CCC1}">
      <dsp:nvSpPr>
        <dsp:cNvPr id="0" name=""/>
        <dsp:cNvSpPr/>
      </dsp:nvSpPr>
      <dsp:spPr>
        <a:xfrm>
          <a:off x="2127306" y="53073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F8068-E453-419A-BC7D-C748D0DA963A}">
      <dsp:nvSpPr>
        <dsp:cNvPr id="0" name=""/>
        <dsp:cNvSpPr/>
      </dsp:nvSpPr>
      <dsp:spPr>
        <a:xfrm>
          <a:off x="939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kern="1200"/>
            <a:t>THANK YOU!</a:t>
          </a:r>
        </a:p>
      </dsp:txBody>
      <dsp:txXfrm>
        <a:off x="939306" y="2945032"/>
        <a:ext cx="4320000" cy="720000"/>
      </dsp:txXfrm>
    </dsp:sp>
    <dsp:sp modelId="{FFAF7275-0635-4357-9FF9-2795E65C822D}">
      <dsp:nvSpPr>
        <dsp:cNvPr id="0" name=""/>
        <dsp:cNvSpPr/>
      </dsp:nvSpPr>
      <dsp:spPr>
        <a:xfrm>
          <a:off x="7203306" y="53073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6EC21-9371-463D-B13A-302D173AE4E4}">
      <dsp:nvSpPr>
        <dsp:cNvPr id="0" name=""/>
        <dsp:cNvSpPr/>
      </dsp:nvSpPr>
      <dsp:spPr>
        <a:xfrm>
          <a:off x="6015306" y="29450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n-US" sz="4600" kern="1200"/>
            <a:t>QUESTIONS?</a:t>
          </a:r>
        </a:p>
      </dsp:txBody>
      <dsp:txXfrm>
        <a:off x="6015306" y="294503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2/27/2024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085493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2/27/2024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64100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2/27/2024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4930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2/27/2024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8059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2/27/2024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1217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2/27/2024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1366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2/27/2024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1294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2/27/2024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7464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2/27/2024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01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2/27/2024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9900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2/27/2024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54749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2/27/2024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39468794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3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3" name="Picture 4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4" name="Rectangle 4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4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6" name="Group 47">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49" name="Picture 48">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50" name="Picture 49">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A6F857DB-AA7F-9AFA-771C-96AB64B7B86E}"/>
              </a:ext>
            </a:extLst>
          </p:cNvPr>
          <p:cNvSpPr>
            <a:spLocks noGrp="1"/>
          </p:cNvSpPr>
          <p:nvPr>
            <p:ph type="ctrTitle"/>
          </p:nvPr>
        </p:nvSpPr>
        <p:spPr>
          <a:xfrm>
            <a:off x="838200" y="586992"/>
            <a:ext cx="5638800" cy="2461008"/>
          </a:xfrm>
        </p:spPr>
        <p:txBody>
          <a:bodyPr vert="horz" lIns="91440" tIns="45720" rIns="91440" bIns="45720" rtlCol="0" anchor="ctr">
            <a:normAutofit/>
          </a:bodyPr>
          <a:lstStyle/>
          <a:p>
            <a:pPr algn="l">
              <a:lnSpc>
                <a:spcPct val="90000"/>
              </a:lnSpc>
            </a:pPr>
            <a:r>
              <a:rPr lang="en-US" sz="3400" b="1" dirty="0">
                <a:latin typeface="Century Gothic" panose="020B0502020202020204" pitchFamily="34" charset="0"/>
              </a:rPr>
              <a:t>AI </a:t>
            </a:r>
            <a:r>
              <a:rPr lang="en-US" sz="3400" b="1" dirty="0" err="1">
                <a:latin typeface="Century Gothic" panose="020B0502020202020204" pitchFamily="34" charset="0"/>
              </a:rPr>
              <a:t>ePORTFOLIO</a:t>
            </a:r>
            <a:br>
              <a:rPr lang="en-US" sz="3400" b="1" dirty="0">
                <a:latin typeface="Century Gothic" panose="020B0502020202020204" pitchFamily="34" charset="0"/>
              </a:rPr>
            </a:br>
            <a:br>
              <a:rPr lang="en-US" sz="3400" b="1" dirty="0">
                <a:latin typeface="Century Gothic" panose="020B0502020202020204" pitchFamily="34" charset="0"/>
              </a:rPr>
            </a:br>
            <a:r>
              <a:rPr lang="en-US" sz="3400" b="1" dirty="0">
                <a:latin typeface="Century Gothic" panose="020B0502020202020204" pitchFamily="34" charset="0"/>
              </a:rPr>
              <a:t>Research interest: Gaming</a:t>
            </a:r>
            <a:endParaRPr lang="en-US" sz="2800" b="1" dirty="0">
              <a:latin typeface="Century Gothic" panose="020B0502020202020204" pitchFamily="34" charset="0"/>
            </a:endParaRPr>
          </a:p>
        </p:txBody>
      </p:sp>
      <p:sp>
        <p:nvSpPr>
          <p:cNvPr id="3" name="Subtitle 2">
            <a:extLst>
              <a:ext uri="{FF2B5EF4-FFF2-40B4-BE49-F238E27FC236}">
                <a16:creationId xmlns:a16="http://schemas.microsoft.com/office/drawing/2014/main" id="{DAC8F433-AA1C-2145-D55B-46743A5F3611}"/>
              </a:ext>
            </a:extLst>
          </p:cNvPr>
          <p:cNvSpPr>
            <a:spLocks noGrp="1"/>
          </p:cNvSpPr>
          <p:nvPr>
            <p:ph type="subTitle" idx="1"/>
          </p:nvPr>
        </p:nvSpPr>
        <p:spPr>
          <a:xfrm>
            <a:off x="838200" y="3114842"/>
            <a:ext cx="5638437" cy="3156166"/>
          </a:xfrm>
        </p:spPr>
        <p:txBody>
          <a:bodyPr vert="horz" lIns="91440" tIns="45720" rIns="91440" bIns="45720" rtlCol="0" anchor="ctr">
            <a:normAutofit/>
          </a:bodyPr>
          <a:lstStyle/>
          <a:p>
            <a:pPr algn="l"/>
            <a:r>
              <a:rPr lang="en-US" sz="2600" b="1" dirty="0">
                <a:latin typeface="Century Gothic" panose="020B0502020202020204" pitchFamily="34" charset="0"/>
              </a:rPr>
              <a:t>COURSE:  </a:t>
            </a:r>
            <a:r>
              <a:rPr lang="en-US" sz="2600" dirty="0">
                <a:latin typeface="Century Gothic" panose="020B0502020202020204" pitchFamily="34" charset="0"/>
              </a:rPr>
              <a:t>CSC 570- ARTIFICIAL INTELLIGENCE</a:t>
            </a:r>
            <a:endParaRPr lang="en-US" sz="2600" b="1" dirty="0">
              <a:latin typeface="Century Gothic" panose="020B0502020202020204" pitchFamily="34" charset="0"/>
            </a:endParaRPr>
          </a:p>
          <a:p>
            <a:pPr algn="l"/>
            <a:r>
              <a:rPr lang="en-US" sz="2600" b="1" dirty="0">
                <a:latin typeface="Century Gothic" panose="020B0502020202020204" pitchFamily="34" charset="0"/>
              </a:rPr>
              <a:t>INSTRUCTOR: </a:t>
            </a:r>
            <a:r>
              <a:rPr lang="en-US" sz="2600" dirty="0">
                <a:latin typeface="Century Gothic" panose="020B0502020202020204" pitchFamily="34" charset="0"/>
              </a:rPr>
              <a:t>DR. OSUNMAKINDE ISAAC</a:t>
            </a:r>
            <a:endParaRPr lang="en-US" sz="2600" b="1" dirty="0">
              <a:latin typeface="Century Gothic" panose="020B0502020202020204" pitchFamily="34" charset="0"/>
            </a:endParaRPr>
          </a:p>
          <a:p>
            <a:pPr algn="l"/>
            <a:r>
              <a:rPr lang="en-US" sz="2600" b="1" dirty="0">
                <a:latin typeface="Century Gothic" panose="020B0502020202020204" pitchFamily="34" charset="0"/>
              </a:rPr>
              <a:t>BY: </a:t>
            </a:r>
            <a:r>
              <a:rPr lang="en-US" sz="2600" dirty="0">
                <a:latin typeface="Century Gothic" panose="020B0502020202020204" pitchFamily="34" charset="0"/>
              </a:rPr>
              <a:t>PAUL TENKORANG</a:t>
            </a:r>
          </a:p>
          <a:p>
            <a:pPr indent="-228600" algn="l">
              <a:buFont typeface="Arial" panose="020B0604020202020204" pitchFamily="34" charset="0"/>
              <a:buChar char="•"/>
            </a:pPr>
            <a:endParaRPr lang="en-US" sz="1800" dirty="0">
              <a:latin typeface="Century Gothic" panose="020B0502020202020204" pitchFamily="34" charset="0"/>
            </a:endParaRPr>
          </a:p>
        </p:txBody>
      </p:sp>
      <p:pic>
        <p:nvPicPr>
          <p:cNvPr id="4" name="Picture 3" descr="Gadgets on a desk">
            <a:extLst>
              <a:ext uri="{FF2B5EF4-FFF2-40B4-BE49-F238E27FC236}">
                <a16:creationId xmlns:a16="http://schemas.microsoft.com/office/drawing/2014/main" id="{F63BB199-690F-CD8D-6698-21D3C0EFCCB9}"/>
              </a:ext>
            </a:extLst>
          </p:cNvPr>
          <p:cNvPicPr>
            <a:picLocks noChangeAspect="1"/>
          </p:cNvPicPr>
          <p:nvPr/>
        </p:nvPicPr>
        <p:blipFill rotWithShape="1">
          <a:blip r:embed="rId5"/>
          <a:srcRect l="9243" r="32457"/>
          <a:stretch/>
        </p:blipFill>
        <p:spPr>
          <a:xfrm>
            <a:off x="6861048" y="1"/>
            <a:ext cx="5330952" cy="6858000"/>
          </a:xfrm>
          <a:prstGeom prst="rect">
            <a:avLst/>
          </a:prstGeom>
        </p:spPr>
      </p:pic>
    </p:spTree>
    <p:extLst>
      <p:ext uri="{BB962C8B-B14F-4D97-AF65-F5344CB8AC3E}">
        <p14:creationId xmlns:p14="http://schemas.microsoft.com/office/powerpoint/2010/main" val="1220100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112763" y="280657"/>
            <a:ext cx="11728589" cy="883866"/>
          </a:xfrm>
        </p:spPr>
        <p:txBody>
          <a:bodyPr vert="horz" lIns="91440" tIns="45720" rIns="91440" bIns="45720" rtlCol="0" anchor="b">
            <a:normAutofit/>
          </a:bodyPr>
          <a:lstStyle/>
          <a:p>
            <a:r>
              <a:rPr lang="en-US" sz="4000" dirty="0"/>
              <a:t>GAME PREDICTOR: </a:t>
            </a:r>
            <a:r>
              <a:rPr lang="en-US" sz="3100" dirty="0"/>
              <a:t>A MODEL BASED EXPERT SYSTEM</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5" name="TextBox 4">
            <a:extLst>
              <a:ext uri="{FF2B5EF4-FFF2-40B4-BE49-F238E27FC236}">
                <a16:creationId xmlns:a16="http://schemas.microsoft.com/office/drawing/2014/main" id="{C9A918B1-162E-FA3F-4CF4-273D1CE89B3F}"/>
              </a:ext>
            </a:extLst>
          </p:cNvPr>
          <p:cNvSpPr txBox="1"/>
          <p:nvPr/>
        </p:nvSpPr>
        <p:spPr>
          <a:xfrm>
            <a:off x="3446525" y="2499132"/>
            <a:ext cx="8011194"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An image showing the user inputting their preferences, followed by the system recommending a Vintage game.</a:t>
            </a: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7C9F5390-37D3-1382-CE51-F43D6E42F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003" y="3394145"/>
            <a:ext cx="10090716" cy="2923720"/>
          </a:xfrm>
          <a:prstGeom prst="rect">
            <a:avLst/>
          </a:prstGeom>
        </p:spPr>
      </p:pic>
    </p:spTree>
    <p:extLst>
      <p:ext uri="{BB962C8B-B14F-4D97-AF65-F5344CB8AC3E}">
        <p14:creationId xmlns:p14="http://schemas.microsoft.com/office/powerpoint/2010/main" val="1392098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900" dirty="0" err="1"/>
              <a:t>TempGuard</a:t>
            </a:r>
            <a:r>
              <a:rPr lang="en-US" sz="4900" dirty="0"/>
              <a:t> Pro: </a:t>
            </a:r>
            <a:r>
              <a:rPr lang="en-US" sz="3600" dirty="0"/>
              <a:t>A SIMPLE REFLEX AGENT  </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276773" y="1222031"/>
            <a:ext cx="6147880" cy="5909310"/>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Century Gothic" panose="020B0502020202020204" pitchFamily="34" charset="0"/>
              </a:rPr>
              <a:t>A</a:t>
            </a:r>
            <a:r>
              <a:rPr lang="en-US" b="0" i="0" dirty="0">
                <a:effectLst/>
                <a:latin typeface="Century Gothic" panose="020B0502020202020204" pitchFamily="34" charset="0"/>
              </a:rPr>
              <a:t> game console manufacturing company encountered a critical challenge during testing: certain consoles exhibited performance issues under prolonged exposure to specific temperature conditions.</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To tackle this challenge, the company devised an inventive remedy—an advanced cooling system powered by a simple reflex agent program.</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This cooling system aims to regulate temperature fluctuations within the consoles, addressing potential performance problems triggered by prolonged exposure to specific temperature conditions.</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The implementation of this innovative cooling solution showcases the company's dedication to providing gamers with uninterrupted, exceptional gaming experiences.</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r>
              <a:rPr lang="en-US" sz="3600" b="1" dirty="0">
                <a:latin typeface="Century Gothic" panose="020B0502020202020204" pitchFamily="34" charset="0"/>
              </a:rPr>
              <a:t>Task Description</a:t>
            </a:r>
          </a:p>
        </p:txBody>
      </p:sp>
      <p:pic>
        <p:nvPicPr>
          <p:cNvPr id="3" name="Picture 2" descr="A white device with a black screen&#10;&#10;Description automatically generated">
            <a:extLst>
              <a:ext uri="{FF2B5EF4-FFF2-40B4-BE49-F238E27FC236}">
                <a16:creationId xmlns:a16="http://schemas.microsoft.com/office/drawing/2014/main" id="{C4BC9533-DD72-E812-A11B-2074799D5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33" y="2555582"/>
            <a:ext cx="4039532" cy="4039532"/>
          </a:xfrm>
          <a:prstGeom prst="rect">
            <a:avLst/>
          </a:prstGeom>
        </p:spPr>
      </p:pic>
    </p:spTree>
    <p:extLst>
      <p:ext uri="{BB962C8B-B14F-4D97-AF65-F5344CB8AC3E}">
        <p14:creationId xmlns:p14="http://schemas.microsoft.com/office/powerpoint/2010/main" val="7420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sz="5400" dirty="0" err="1"/>
              <a:t>TempGuard</a:t>
            </a:r>
            <a:r>
              <a:rPr lang="en-US" sz="5400" dirty="0"/>
              <a:t> Pro: </a:t>
            </a:r>
            <a:r>
              <a:rPr lang="en-US" sz="4000" dirty="0"/>
              <a:t>A SIMPLE REFLEX AGENT</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How it works</a:t>
            </a:r>
          </a:p>
        </p:txBody>
      </p:sp>
      <p:sp>
        <p:nvSpPr>
          <p:cNvPr id="6" name="TextBox 5">
            <a:extLst>
              <a:ext uri="{FF2B5EF4-FFF2-40B4-BE49-F238E27FC236}">
                <a16:creationId xmlns:a16="http://schemas.microsoft.com/office/drawing/2014/main" id="{9CD28ACC-34C9-B5B5-96D1-A29B0D8EC7DB}"/>
              </a:ext>
            </a:extLst>
          </p:cNvPr>
          <p:cNvSpPr txBox="1"/>
          <p:nvPr/>
        </p:nvSpPr>
        <p:spPr>
          <a:xfrm>
            <a:off x="4485533" y="1333605"/>
            <a:ext cx="7308263" cy="5355312"/>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entury Gothic" panose="020B0502020202020204" pitchFamily="34" charset="0"/>
              </a:rPr>
              <a:t>The system continuously monitors the console's internal temperature through embedded sensors, swiftly detecting fluctuations.</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When temperatures exceed safe limits, the reflex agent program activates the console's cooling mechanism, such as a fan, to reduce temperature levels promptly.</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The system maintains optimal temperature ranges by activating and deactivating the cooling mechanism as needed, ensuring efficient cooling without excessive cooling.</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Through its proactive approach, the system aims to prevent overheating-related performance problems, safeguarding console performance and extending its lifespan for an uninterrupted gaming experience.</a:t>
            </a:r>
          </a:p>
        </p:txBody>
      </p:sp>
      <p:pic>
        <p:nvPicPr>
          <p:cNvPr id="4" name="Picture 3" descr="A white device with a black screen&#10;&#10;Description automatically generated">
            <a:extLst>
              <a:ext uri="{FF2B5EF4-FFF2-40B4-BE49-F238E27FC236}">
                <a16:creationId xmlns:a16="http://schemas.microsoft.com/office/drawing/2014/main" id="{7D00C293-EDD4-76C4-62D5-883AEFC28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41" y="2555582"/>
            <a:ext cx="4039532" cy="4039532"/>
          </a:xfrm>
          <a:prstGeom prst="rect">
            <a:avLst/>
          </a:prstGeom>
        </p:spPr>
      </p:pic>
    </p:spTree>
    <p:extLst>
      <p:ext uri="{BB962C8B-B14F-4D97-AF65-F5344CB8AC3E}">
        <p14:creationId xmlns:p14="http://schemas.microsoft.com/office/powerpoint/2010/main" val="357174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sz="5400" dirty="0" err="1"/>
              <a:t>TempGuard</a:t>
            </a:r>
            <a:r>
              <a:rPr lang="en-US" sz="5400" dirty="0"/>
              <a:t> Pro: </a:t>
            </a:r>
            <a:r>
              <a:rPr lang="en-US" sz="4000" dirty="0"/>
              <a:t>A SIMPLE REFLEX AGENT</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pic>
        <p:nvPicPr>
          <p:cNvPr id="4" name="Picture 3" descr="A screenshot of a computer&#10;&#10;Description automatically generated">
            <a:extLst>
              <a:ext uri="{FF2B5EF4-FFF2-40B4-BE49-F238E27FC236}">
                <a16:creationId xmlns:a16="http://schemas.microsoft.com/office/drawing/2014/main" id="{3320119B-6C0C-715D-FD4A-990546F37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61" y="3613582"/>
            <a:ext cx="5944115" cy="208806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39A62A8-CC0F-76E7-8C1E-3892CF3B1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476" y="2287674"/>
            <a:ext cx="5944115" cy="4404742"/>
          </a:xfrm>
          <a:prstGeom prst="rect">
            <a:avLst/>
          </a:prstGeom>
        </p:spPr>
      </p:pic>
      <p:sp>
        <p:nvSpPr>
          <p:cNvPr id="9" name="TextBox 8">
            <a:extLst>
              <a:ext uri="{FF2B5EF4-FFF2-40B4-BE49-F238E27FC236}">
                <a16:creationId xmlns:a16="http://schemas.microsoft.com/office/drawing/2014/main" id="{F781F04C-4816-228E-BE64-8FCE84422AC3}"/>
              </a:ext>
            </a:extLst>
          </p:cNvPr>
          <p:cNvSpPr txBox="1"/>
          <p:nvPr/>
        </p:nvSpPr>
        <p:spPr>
          <a:xfrm>
            <a:off x="112763" y="2702683"/>
            <a:ext cx="5545206"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This image shows the temperature values recorded from the consoles.</a:t>
            </a:r>
            <a:endParaRPr lang="en-US" dirty="0"/>
          </a:p>
        </p:txBody>
      </p:sp>
      <p:sp>
        <p:nvSpPr>
          <p:cNvPr id="10" name="TextBox 9">
            <a:extLst>
              <a:ext uri="{FF2B5EF4-FFF2-40B4-BE49-F238E27FC236}">
                <a16:creationId xmlns:a16="http://schemas.microsoft.com/office/drawing/2014/main" id="{EF5D74DD-285C-2D00-9685-39D76A5A2B8F}"/>
              </a:ext>
            </a:extLst>
          </p:cNvPr>
          <p:cNvSpPr txBox="1"/>
          <p:nvPr/>
        </p:nvSpPr>
        <p:spPr>
          <a:xfrm>
            <a:off x="6094476" y="1452840"/>
            <a:ext cx="5675637"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This image shows the decisions made after reading the temperature values from the consoles.</a:t>
            </a:r>
            <a:endParaRPr lang="en-US" dirty="0"/>
          </a:p>
        </p:txBody>
      </p:sp>
    </p:spTree>
    <p:extLst>
      <p:ext uri="{BB962C8B-B14F-4D97-AF65-F5344CB8AC3E}">
        <p14:creationId xmlns:p14="http://schemas.microsoft.com/office/powerpoint/2010/main" val="166318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fontScale="90000"/>
          </a:bodyPr>
          <a:lstStyle/>
          <a:p>
            <a:r>
              <a:rPr lang="en-US" dirty="0" err="1"/>
              <a:t>GenreGain</a:t>
            </a:r>
            <a:r>
              <a:rPr lang="en-US" dirty="0"/>
              <a:t> Insight: </a:t>
            </a:r>
            <a:r>
              <a:rPr lang="en-US" sz="3100" dirty="0"/>
              <a:t>MODEL-BASED RECOMMENDER AGENT</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276772" y="1070357"/>
            <a:ext cx="6741541" cy="563231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Century Gothic" panose="020B0502020202020204" pitchFamily="34" charset="0"/>
              </a:rPr>
              <a:t>The gaming wholesale industry player aims to boost their game sales investments by identifying the most lucrative game genres. They possess data on game publishers and annual sales across different genres.</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With a limited budget, the company intends to strategically allocate funds towards game genres that promise higher sales and profitability.</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To address this challenge effectively, the company is seeking the development of a predictive system. This system will leverage available financial resources and preferred publishing partners to make informed decisions regarding game genre investments.</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The goal is to utilize this predictive system to guide investment decisions intelligently, ensuring that the allocated budget is efficiently utilized to maximize sales and profitability in collaboration with selected game publishers and genres.</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r>
              <a:rPr lang="en-US" sz="3600" b="1" dirty="0">
                <a:latin typeface="Century Gothic" panose="020B0502020202020204" pitchFamily="34" charset="0"/>
              </a:rPr>
              <a:t>Task Description</a:t>
            </a:r>
          </a:p>
        </p:txBody>
      </p:sp>
      <p:pic>
        <p:nvPicPr>
          <p:cNvPr id="3" name="Picture 2" descr="A group of logos and symbols&#10;&#10;Description automatically generated">
            <a:extLst>
              <a:ext uri="{FF2B5EF4-FFF2-40B4-BE49-F238E27FC236}">
                <a16:creationId xmlns:a16="http://schemas.microsoft.com/office/drawing/2014/main" id="{B232B027-0C45-7934-020F-B0CDBCE0C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86" y="3010710"/>
            <a:ext cx="4903149" cy="2282410"/>
          </a:xfrm>
          <a:prstGeom prst="rect">
            <a:avLst/>
          </a:prstGeom>
        </p:spPr>
      </p:pic>
    </p:spTree>
    <p:extLst>
      <p:ext uri="{BB962C8B-B14F-4D97-AF65-F5344CB8AC3E}">
        <p14:creationId xmlns:p14="http://schemas.microsoft.com/office/powerpoint/2010/main" val="125202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dirty="0" err="1"/>
              <a:t>GenreGain</a:t>
            </a:r>
            <a:r>
              <a:rPr lang="en-US" dirty="0"/>
              <a:t> Insight: </a:t>
            </a:r>
            <a:r>
              <a:rPr lang="en-US" sz="3100" dirty="0"/>
              <a:t>MODEL-BASED RECOMMENDER AGENT</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How it works</a:t>
            </a:r>
          </a:p>
        </p:txBody>
      </p:sp>
      <p:sp>
        <p:nvSpPr>
          <p:cNvPr id="6" name="TextBox 5">
            <a:extLst>
              <a:ext uri="{FF2B5EF4-FFF2-40B4-BE49-F238E27FC236}">
                <a16:creationId xmlns:a16="http://schemas.microsoft.com/office/drawing/2014/main" id="{9CD28ACC-34C9-B5B5-96D1-A29B0D8EC7DB}"/>
              </a:ext>
            </a:extLst>
          </p:cNvPr>
          <p:cNvSpPr txBox="1"/>
          <p:nvPr/>
        </p:nvSpPr>
        <p:spPr>
          <a:xfrm>
            <a:off x="5169648" y="1628355"/>
            <a:ext cx="6624148"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entury Gothic" panose="020B0502020202020204" pitchFamily="34" charset="0"/>
              </a:rPr>
              <a:t>Users input their preferences, specifying the preferred game publisher and the total investment budget.</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Based on the user's preferences, the system filters the dataset to identify game genres from the specified publisher within the allocated budget.</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It iterates through the dataset, summing global sales of different game genres until the budget limit is reached.</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The system then suggests profitable game genres that fit within the defined budget and the publisher's catalog.</a:t>
            </a:r>
          </a:p>
        </p:txBody>
      </p:sp>
      <p:pic>
        <p:nvPicPr>
          <p:cNvPr id="4" name="Picture 3" descr="A group of logos and symbols&#10;&#10;Description automatically generated">
            <a:extLst>
              <a:ext uri="{FF2B5EF4-FFF2-40B4-BE49-F238E27FC236}">
                <a16:creationId xmlns:a16="http://schemas.microsoft.com/office/drawing/2014/main" id="{A9881761-FC47-F99A-E302-6DF631D68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4" y="3010710"/>
            <a:ext cx="4903149" cy="2282410"/>
          </a:xfrm>
          <a:prstGeom prst="rect">
            <a:avLst/>
          </a:prstGeom>
        </p:spPr>
      </p:pic>
    </p:spTree>
    <p:extLst>
      <p:ext uri="{BB962C8B-B14F-4D97-AF65-F5344CB8AC3E}">
        <p14:creationId xmlns:p14="http://schemas.microsoft.com/office/powerpoint/2010/main" val="227028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dirty="0" err="1"/>
              <a:t>GenreGain</a:t>
            </a:r>
            <a:r>
              <a:rPr lang="en-US" dirty="0"/>
              <a:t> Insight: </a:t>
            </a:r>
            <a:r>
              <a:rPr lang="en-US" sz="3100" dirty="0"/>
              <a:t>MODEL-BASED RECOMMENDER AGENT</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7" y="2287674"/>
            <a:ext cx="5545206"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This image shows the predicted game genres as the user input Nintendo as the publisher and $50000 as the budget to invest.</a:t>
            </a:r>
            <a:endParaRPr lang="en-US" dirty="0"/>
          </a:p>
        </p:txBody>
      </p:sp>
      <p:sp>
        <p:nvSpPr>
          <p:cNvPr id="10" name="TextBox 9">
            <a:extLst>
              <a:ext uri="{FF2B5EF4-FFF2-40B4-BE49-F238E27FC236}">
                <a16:creationId xmlns:a16="http://schemas.microsoft.com/office/drawing/2014/main" id="{EF5D74DD-285C-2D00-9685-39D76A5A2B8F}"/>
              </a:ext>
            </a:extLst>
          </p:cNvPr>
          <p:cNvSpPr txBox="1"/>
          <p:nvPr/>
        </p:nvSpPr>
        <p:spPr>
          <a:xfrm>
            <a:off x="6165715" y="2287674"/>
            <a:ext cx="5675637"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This image shows the predicted game genres as the user input 3DO as the publisher and $100000 as the budget to invest</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1B8AF648-0783-90F6-4D1D-F7326E067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01" y="3468774"/>
            <a:ext cx="5944115" cy="295681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CDF47066-D7D9-BF31-CFC1-276CE5016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122" y="3453532"/>
            <a:ext cx="5944115" cy="2972058"/>
          </a:xfrm>
          <a:prstGeom prst="rect">
            <a:avLst/>
          </a:prstGeom>
        </p:spPr>
      </p:pic>
    </p:spTree>
    <p:extLst>
      <p:ext uri="{BB962C8B-B14F-4D97-AF65-F5344CB8AC3E}">
        <p14:creationId xmlns:p14="http://schemas.microsoft.com/office/powerpoint/2010/main" val="179403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fontScale="90000"/>
          </a:bodyPr>
          <a:lstStyle/>
          <a:p>
            <a:r>
              <a:rPr lang="en-US" dirty="0"/>
              <a:t>Protest Predictor: </a:t>
            </a:r>
            <a:r>
              <a:rPr lang="en-US" sz="3100" dirty="0"/>
              <a:t>LEARNING AGENT WITH KNN CLASSIFIER</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045080" y="1219873"/>
            <a:ext cx="6975592" cy="5355312"/>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Recent NFL games have witnessed player and team protests addressing issues of racial inequality and police brutality.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These demonstrations have sparked significant controversy, prompting the NFL to implement various policies in response to these protests.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By this, </a:t>
            </a: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historical data related to protests during NFL games is being analyzed using the K-Nearest Neighbors (KNN) approach. The dataset includes details such as the year of the game, previous match scores, reasons for protests, and the total number of arrests during the game.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The goal is to predict the likelihood of a protest occurring during an NFL game using this historical data.</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Task Description</a:t>
            </a:r>
          </a:p>
        </p:txBody>
      </p:sp>
      <p:pic>
        <p:nvPicPr>
          <p:cNvPr id="3" name="Picture 2" descr="A group of people holding signs&#10;&#10;Description automatically generated">
            <a:extLst>
              <a:ext uri="{FF2B5EF4-FFF2-40B4-BE49-F238E27FC236}">
                <a16:creationId xmlns:a16="http://schemas.microsoft.com/office/drawing/2014/main" id="{5B83821D-6A9B-5A89-AC67-D47194F45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0" y="2630936"/>
            <a:ext cx="4251933" cy="2829468"/>
          </a:xfrm>
          <a:prstGeom prst="rect">
            <a:avLst/>
          </a:prstGeom>
        </p:spPr>
      </p:pic>
    </p:spTree>
    <p:extLst>
      <p:ext uri="{BB962C8B-B14F-4D97-AF65-F5344CB8AC3E}">
        <p14:creationId xmlns:p14="http://schemas.microsoft.com/office/powerpoint/2010/main" val="328768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dirty="0"/>
              <a:t>Protest Predictor: </a:t>
            </a:r>
            <a:r>
              <a:rPr lang="en-US" sz="3100" dirty="0"/>
              <a:t>LEARNING AGENT WITH KNN CLASSIFIER</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How it works</a:t>
            </a:r>
          </a:p>
        </p:txBody>
      </p:sp>
      <p:sp>
        <p:nvSpPr>
          <p:cNvPr id="6" name="TextBox 5">
            <a:extLst>
              <a:ext uri="{FF2B5EF4-FFF2-40B4-BE49-F238E27FC236}">
                <a16:creationId xmlns:a16="http://schemas.microsoft.com/office/drawing/2014/main" id="{9CD28ACC-34C9-B5B5-96D1-A29B0D8EC7DB}"/>
              </a:ext>
            </a:extLst>
          </p:cNvPr>
          <p:cNvSpPr txBox="1"/>
          <p:nvPr/>
        </p:nvSpPr>
        <p:spPr>
          <a:xfrm>
            <a:off x="4696581" y="2492654"/>
            <a:ext cx="730826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entury Gothic" panose="020B0502020202020204" pitchFamily="34" charset="0"/>
              </a:rPr>
              <a:t>It examines historical data encompassing game details, prior scores, protest reasons, and arrest counts for the game.</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Based on these data, makes predictions as to if there is the likelihood of a protest occurring or not for the next NFL game.</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Semi-autonomous functionality providing predictions based on user-provided game parameters.</a:t>
            </a:r>
          </a:p>
          <a:p>
            <a:pPr algn="just"/>
            <a:endParaRPr lang="en-US" dirty="0">
              <a:latin typeface="Century Gothic" panose="020B0502020202020204" pitchFamily="34" charset="0"/>
            </a:endParaRPr>
          </a:p>
        </p:txBody>
      </p:sp>
      <p:pic>
        <p:nvPicPr>
          <p:cNvPr id="4" name="Picture 3" descr="A group of people holding signs&#10;&#10;Description automatically generated">
            <a:extLst>
              <a:ext uri="{FF2B5EF4-FFF2-40B4-BE49-F238E27FC236}">
                <a16:creationId xmlns:a16="http://schemas.microsoft.com/office/drawing/2014/main" id="{E5F8BD92-4E7B-133C-8547-F1ADF7073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40" y="2719445"/>
            <a:ext cx="4251933" cy="2829468"/>
          </a:xfrm>
          <a:prstGeom prst="rect">
            <a:avLst/>
          </a:prstGeom>
        </p:spPr>
      </p:pic>
    </p:spTree>
    <p:extLst>
      <p:ext uri="{BB962C8B-B14F-4D97-AF65-F5344CB8AC3E}">
        <p14:creationId xmlns:p14="http://schemas.microsoft.com/office/powerpoint/2010/main" val="1341641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dirty="0"/>
              <a:t>Protest Predictor: </a:t>
            </a:r>
            <a:r>
              <a:rPr lang="en-US" sz="3100" dirty="0"/>
              <a:t>LEARNING AGENT WITH KNN CLASSIFIER</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6" y="2191559"/>
            <a:ext cx="5545206"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An image showing a predicted instance of [0] after taking in inputs from the user. This means there is not a likelihood of protest happening that day.</a:t>
            </a:r>
            <a:endParaRPr lang="en-US" dirty="0"/>
          </a:p>
        </p:txBody>
      </p:sp>
      <p:sp>
        <p:nvSpPr>
          <p:cNvPr id="10" name="TextBox 9">
            <a:extLst>
              <a:ext uri="{FF2B5EF4-FFF2-40B4-BE49-F238E27FC236}">
                <a16:creationId xmlns:a16="http://schemas.microsoft.com/office/drawing/2014/main" id="{EF5D74DD-285C-2D00-9685-39D76A5A2B8F}"/>
              </a:ext>
            </a:extLst>
          </p:cNvPr>
          <p:cNvSpPr txBox="1"/>
          <p:nvPr/>
        </p:nvSpPr>
        <p:spPr>
          <a:xfrm>
            <a:off x="6157626" y="2191559"/>
            <a:ext cx="5675637"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An image showing a predicted instance of [1] after taking in inputs from the user. This means there is a likelihood of protest happening that day.</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6EA46E87-D034-F372-6A06-41B142E3B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47" y="3270636"/>
            <a:ext cx="5409625" cy="3337849"/>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4FD143BF-DB69-3818-0E79-EC1984D93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677" y="3271928"/>
            <a:ext cx="5409625" cy="3304910"/>
          </a:xfrm>
          <a:prstGeom prst="rect">
            <a:avLst/>
          </a:prstGeom>
        </p:spPr>
      </p:pic>
    </p:spTree>
    <p:extLst>
      <p:ext uri="{BB962C8B-B14F-4D97-AF65-F5344CB8AC3E}">
        <p14:creationId xmlns:p14="http://schemas.microsoft.com/office/powerpoint/2010/main" val="4119859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A person standing in a field&#10;&#10;Description automatically generated with medium confidence">
            <a:extLst>
              <a:ext uri="{FF2B5EF4-FFF2-40B4-BE49-F238E27FC236}">
                <a16:creationId xmlns:a16="http://schemas.microsoft.com/office/drawing/2014/main" id="{645B5824-EFC3-73E6-52FE-2D30DBE4488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031" b="50781"/>
          <a:stretch/>
        </p:blipFill>
        <p:spPr>
          <a:xfrm>
            <a:off x="20" y="-123815"/>
            <a:ext cx="12191980" cy="6857990"/>
          </a:xfrm>
          <a:prstGeom prst="rect">
            <a:avLst/>
          </a:prstGeom>
        </p:spPr>
      </p:pic>
      <p:sp>
        <p:nvSpPr>
          <p:cNvPr id="15" name="Rectangle 14">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F857DB-AA7F-9AFA-771C-96AB64B7B86E}"/>
              </a:ext>
            </a:extLst>
          </p:cNvPr>
          <p:cNvSpPr>
            <a:spLocks noGrp="1"/>
          </p:cNvSpPr>
          <p:nvPr>
            <p:ph type="ctrTitle"/>
          </p:nvPr>
        </p:nvSpPr>
        <p:spPr>
          <a:xfrm>
            <a:off x="386529" y="642025"/>
            <a:ext cx="4862878" cy="2472409"/>
          </a:xfrm>
        </p:spPr>
        <p:txBody>
          <a:bodyPr vert="horz" lIns="91440" tIns="45720" rIns="91440" bIns="45720" rtlCol="0" anchor="b">
            <a:normAutofit/>
          </a:bodyPr>
          <a:lstStyle/>
          <a:p>
            <a:pPr algn="l"/>
            <a:r>
              <a:rPr lang="en-US" b="1" dirty="0">
                <a:solidFill>
                  <a:srgbClr val="FFFFFF"/>
                </a:solidFill>
                <a:latin typeface="Century Gothic" panose="020B0502020202020204" pitchFamily="34" charset="0"/>
              </a:rPr>
              <a:t>A Ghanaian. </a:t>
            </a:r>
            <a:br>
              <a:rPr lang="en-US" b="1" dirty="0">
                <a:solidFill>
                  <a:srgbClr val="FFFFFF"/>
                </a:solidFill>
                <a:latin typeface="Century Gothic" panose="020B0502020202020204" pitchFamily="34" charset="0"/>
              </a:rPr>
            </a:br>
            <a:r>
              <a:rPr lang="en-US" b="1" dirty="0">
                <a:solidFill>
                  <a:srgbClr val="FFFFFF"/>
                </a:solidFill>
                <a:latin typeface="Century Gothic" panose="020B0502020202020204" pitchFamily="34" charset="0"/>
              </a:rPr>
              <a:t>MSc. Computer Science (NSU).</a:t>
            </a:r>
          </a:p>
        </p:txBody>
      </p:sp>
      <p:sp>
        <p:nvSpPr>
          <p:cNvPr id="3" name="Subtitle 2">
            <a:extLst>
              <a:ext uri="{FF2B5EF4-FFF2-40B4-BE49-F238E27FC236}">
                <a16:creationId xmlns:a16="http://schemas.microsoft.com/office/drawing/2014/main" id="{DAC8F433-AA1C-2145-D55B-46743A5F3611}"/>
              </a:ext>
            </a:extLst>
          </p:cNvPr>
          <p:cNvSpPr>
            <a:spLocks noGrp="1"/>
          </p:cNvSpPr>
          <p:nvPr>
            <p:ph type="subTitle" idx="1"/>
          </p:nvPr>
        </p:nvSpPr>
        <p:spPr>
          <a:xfrm>
            <a:off x="176574" y="3743567"/>
            <a:ext cx="4958128" cy="1765055"/>
          </a:xfrm>
        </p:spPr>
        <p:txBody>
          <a:bodyPr vert="horz" lIns="91440" tIns="45720" rIns="91440" bIns="45720" rtlCol="0" anchor="t">
            <a:normAutofit/>
          </a:bodyPr>
          <a:lstStyle/>
          <a:p>
            <a:pPr algn="l">
              <a:lnSpc>
                <a:spcPct val="100000"/>
              </a:lnSpc>
            </a:pPr>
            <a:r>
              <a:rPr lang="en-US" sz="1500" b="1" u="sng" dirty="0">
                <a:solidFill>
                  <a:srgbClr val="FFFFFF"/>
                </a:solidFill>
                <a:latin typeface="Century Gothic" panose="020B0502020202020204" pitchFamily="34" charset="0"/>
              </a:rPr>
              <a:t>2 truths 1 lie</a:t>
            </a:r>
          </a:p>
          <a:p>
            <a:pPr marL="457200" indent="-457200" algn="l">
              <a:lnSpc>
                <a:spcPct val="100000"/>
              </a:lnSpc>
              <a:buFont typeface="Arial" panose="020B0604020202020204" pitchFamily="34" charset="0"/>
              <a:buChar char="•"/>
            </a:pPr>
            <a:r>
              <a:rPr lang="en-US" sz="1500" dirty="0">
                <a:solidFill>
                  <a:srgbClr val="FFFFFF"/>
                </a:solidFill>
                <a:latin typeface="Century Gothic" panose="020B0502020202020204" pitchFamily="34" charset="0"/>
              </a:rPr>
              <a:t>I love watching soccer.</a:t>
            </a:r>
          </a:p>
          <a:p>
            <a:pPr marL="457200" indent="-457200" algn="l">
              <a:lnSpc>
                <a:spcPct val="100000"/>
              </a:lnSpc>
              <a:buFont typeface="Arial" panose="020B0604020202020204" pitchFamily="34" charset="0"/>
              <a:buChar char="•"/>
            </a:pPr>
            <a:r>
              <a:rPr lang="en-US" sz="1500" dirty="0">
                <a:solidFill>
                  <a:srgbClr val="FFFFFF"/>
                </a:solidFill>
                <a:latin typeface="Century Gothic" panose="020B0502020202020204" pitchFamily="34" charset="0"/>
              </a:rPr>
              <a:t>I have two kids.</a:t>
            </a:r>
          </a:p>
          <a:p>
            <a:pPr marL="457200" indent="-457200" algn="l">
              <a:lnSpc>
                <a:spcPct val="100000"/>
              </a:lnSpc>
              <a:buFont typeface="Arial" panose="020B0604020202020204" pitchFamily="34" charset="0"/>
              <a:buChar char="•"/>
            </a:pPr>
            <a:r>
              <a:rPr lang="en-US" sz="1500" dirty="0">
                <a:solidFill>
                  <a:srgbClr val="FFFFFF"/>
                </a:solidFill>
                <a:latin typeface="Century Gothic" panose="020B0502020202020204" pitchFamily="34" charset="0"/>
              </a:rPr>
              <a:t>I have been to 4 other countries aside my home country.</a:t>
            </a:r>
          </a:p>
          <a:p>
            <a:pPr algn="l">
              <a:lnSpc>
                <a:spcPct val="100000"/>
              </a:lnSpc>
            </a:pPr>
            <a:endParaRPr lang="en-US" sz="1500" dirty="0">
              <a:solidFill>
                <a:srgbClr val="FFFFFF"/>
              </a:solidFill>
              <a:latin typeface="Century Gothic" panose="020B0502020202020204" pitchFamily="34" charset="0"/>
            </a:endParaRPr>
          </a:p>
          <a:p>
            <a:pPr indent="-228600" algn="l">
              <a:lnSpc>
                <a:spcPct val="100000"/>
              </a:lnSpc>
              <a:buFont typeface="Arial" panose="020B0604020202020204" pitchFamily="34" charset="0"/>
              <a:buChar char="•"/>
            </a:pPr>
            <a:endParaRPr lang="en-US" sz="1500" dirty="0">
              <a:solidFill>
                <a:srgbClr val="FFFFFF"/>
              </a:solidFill>
              <a:latin typeface="Century Gothic" panose="020B0502020202020204" pitchFamily="34" charset="0"/>
            </a:endParaRPr>
          </a:p>
        </p:txBody>
      </p:sp>
    </p:spTree>
    <p:extLst>
      <p:ext uri="{BB962C8B-B14F-4D97-AF65-F5344CB8AC3E}">
        <p14:creationId xmlns:p14="http://schemas.microsoft.com/office/powerpoint/2010/main" val="14716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lang="en-US" dirty="0"/>
              <a:t>Protest Predictor: </a:t>
            </a:r>
            <a:r>
              <a:rPr lang="en-US" sz="3100" dirty="0"/>
              <a:t>LEARNING AGENT WITH KNN CLASSIFIER</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7" y="2136112"/>
            <a:ext cx="5545206" cy="369332"/>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 </a:t>
            </a:r>
            <a:r>
              <a:rPr lang="en-US" dirty="0">
                <a:latin typeface="Times New Roman" panose="02020603050405020304" pitchFamily="18" charset="0"/>
                <a:ea typeface="Calibri" panose="020F0502020204030204" pitchFamily="34" charset="0"/>
              </a:rPr>
              <a:t>writeup </a:t>
            </a:r>
            <a:r>
              <a:rPr lang="en-US" sz="1800" dirty="0">
                <a:effectLst/>
                <a:latin typeface="Times New Roman" panose="02020603050405020304" pitchFamily="18" charset="0"/>
                <a:ea typeface="Calibri" panose="020F0502020204030204" pitchFamily="34" charset="0"/>
              </a:rPr>
              <a:t>explaining how the system works.</a:t>
            </a:r>
            <a:endParaRPr lang="en-US" dirty="0"/>
          </a:p>
        </p:txBody>
      </p:sp>
      <p:graphicFrame>
        <p:nvGraphicFramePr>
          <p:cNvPr id="4" name="Object 3">
            <a:extLst>
              <a:ext uri="{FF2B5EF4-FFF2-40B4-BE49-F238E27FC236}">
                <a16:creationId xmlns:a16="http://schemas.microsoft.com/office/drawing/2014/main" id="{F4B553A7-2D5F-CD21-C1BB-8A9E44938154}"/>
              </a:ext>
            </a:extLst>
          </p:cNvPr>
          <p:cNvGraphicFramePr>
            <a:graphicFrameLocks noChangeAspect="1"/>
          </p:cNvGraphicFramePr>
          <p:nvPr>
            <p:extLst>
              <p:ext uri="{D42A27DB-BD31-4B8C-83A1-F6EECF244321}">
                <p14:modId xmlns:p14="http://schemas.microsoft.com/office/powerpoint/2010/main" val="1064623655"/>
              </p:ext>
            </p:extLst>
          </p:nvPr>
        </p:nvGraphicFramePr>
        <p:xfrm>
          <a:off x="1914371" y="2686460"/>
          <a:ext cx="8360210" cy="3777776"/>
        </p:xfrm>
        <a:graphic>
          <a:graphicData uri="http://schemas.openxmlformats.org/presentationml/2006/ole">
            <mc:AlternateContent xmlns:mc="http://schemas.openxmlformats.org/markup-compatibility/2006">
              <mc:Choice xmlns:v="urn:schemas-microsoft-com:vml" Requires="v">
                <p:oleObj name="Packager Shell Object" showAsIcon="1" r:id="rId4" imgW="973800" imgH="439560" progId="Package">
                  <p:embed/>
                </p:oleObj>
              </mc:Choice>
              <mc:Fallback>
                <p:oleObj name="Packager Shell Object" showAsIcon="1" r:id="rId4" imgW="973800" imgH="439560" progId="Package">
                  <p:embed/>
                  <p:pic>
                    <p:nvPicPr>
                      <p:cNvPr id="0" name=""/>
                      <p:cNvPicPr/>
                      <p:nvPr/>
                    </p:nvPicPr>
                    <p:blipFill>
                      <a:blip r:embed="rId5"/>
                      <a:stretch>
                        <a:fillRect/>
                      </a:stretch>
                    </p:blipFill>
                    <p:spPr>
                      <a:xfrm>
                        <a:off x="1914371" y="2686460"/>
                        <a:ext cx="8360210" cy="3777776"/>
                      </a:xfrm>
                      <a:prstGeom prst="rect">
                        <a:avLst/>
                      </a:prstGeom>
                    </p:spPr>
                  </p:pic>
                </p:oleObj>
              </mc:Fallback>
            </mc:AlternateContent>
          </a:graphicData>
        </a:graphic>
      </p:graphicFrame>
    </p:spTree>
    <p:extLst>
      <p:ext uri="{BB962C8B-B14F-4D97-AF65-F5344CB8AC3E}">
        <p14:creationId xmlns:p14="http://schemas.microsoft.com/office/powerpoint/2010/main" val="257581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fontScale="90000"/>
          </a:bodyPr>
          <a:lstStyle/>
          <a:p>
            <a:r>
              <a:rPr lang="en-US" dirty="0"/>
              <a:t>Sales Predictor: </a:t>
            </a:r>
            <a:r>
              <a:rPr lang="en-US" sz="3100" dirty="0"/>
              <a:t>LEARNING AGENT WITH KNN REGRESSOR</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276773" y="1269733"/>
            <a:ext cx="6147880" cy="5078313"/>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Video game </a:t>
            </a:r>
            <a:r>
              <a:rPr lang="en-US" dirty="0">
                <a:solidFill>
                  <a:srgbClr val="000000"/>
                </a:solidFill>
                <a:latin typeface="Century Gothic" panose="020B0502020202020204" pitchFamily="34" charset="0"/>
              </a:rPr>
              <a:t>s</a:t>
            </a: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ales analysis involves collecting and analyzing video game sales data to understand market trends and consumer behavior.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Essential for professionals in the video game industry, aiding decisions in game development and marketing strategies.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Developed a K-Nearest Neighbors (KNN) model using global game sales data to predict sales potential for specific video game genres.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Exhibits intelligence and operates semi-autonomously, advancing comprehension of video game sales dynamics..</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Task Description</a:t>
            </a:r>
          </a:p>
        </p:txBody>
      </p:sp>
      <p:pic>
        <p:nvPicPr>
          <p:cNvPr id="3" name="Picture 2" descr="A graph with a graph and a arrow pointing to it&#10;&#10;Description automatically generated with medium confidence">
            <a:extLst>
              <a:ext uri="{FF2B5EF4-FFF2-40B4-BE49-F238E27FC236}">
                <a16:creationId xmlns:a16="http://schemas.microsoft.com/office/drawing/2014/main" id="{517BD24B-C327-72D9-45AA-1D320E6E7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30" y="2656088"/>
            <a:ext cx="4647162" cy="2616180"/>
          </a:xfrm>
          <a:prstGeom prst="rect">
            <a:avLst/>
          </a:prstGeom>
        </p:spPr>
      </p:pic>
    </p:spTree>
    <p:extLst>
      <p:ext uri="{BB962C8B-B14F-4D97-AF65-F5344CB8AC3E}">
        <p14:creationId xmlns:p14="http://schemas.microsoft.com/office/powerpoint/2010/main" val="83942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kumimoji="0" lang="en-US" sz="4400" b="0" i="0" u="none" strike="noStrike" kern="1200" cap="none" spc="0" normalizeH="0" baseline="0" noProof="0" dirty="0">
                <a:ln>
                  <a:noFill/>
                </a:ln>
                <a:solidFill>
                  <a:srgbClr val="000000"/>
                </a:solidFill>
                <a:effectLst/>
                <a:uLnTx/>
                <a:uFillTx/>
                <a:latin typeface="Sabon Next LT"/>
                <a:ea typeface="+mj-ea"/>
                <a:cs typeface="+mj-cs"/>
              </a:rPr>
              <a:t>Sales Predictor: </a:t>
            </a:r>
            <a:r>
              <a:rPr kumimoji="0" lang="en-US" sz="3100" b="0" i="0" u="none" strike="noStrike" kern="1200" cap="none" spc="0" normalizeH="0" baseline="0" noProof="0" dirty="0">
                <a:ln>
                  <a:noFill/>
                </a:ln>
                <a:solidFill>
                  <a:srgbClr val="000000"/>
                </a:solidFill>
                <a:effectLst/>
                <a:uLnTx/>
                <a:uFillTx/>
                <a:latin typeface="Sabon Next LT"/>
                <a:ea typeface="+mj-ea"/>
                <a:cs typeface="+mj-cs"/>
              </a:rPr>
              <a:t>LEARNING AGENT WITH KNN REGRESSOR</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How it works</a:t>
            </a:r>
          </a:p>
        </p:txBody>
      </p:sp>
      <p:sp>
        <p:nvSpPr>
          <p:cNvPr id="6" name="TextBox 5">
            <a:extLst>
              <a:ext uri="{FF2B5EF4-FFF2-40B4-BE49-F238E27FC236}">
                <a16:creationId xmlns:a16="http://schemas.microsoft.com/office/drawing/2014/main" id="{9CD28ACC-34C9-B5B5-96D1-A29B0D8EC7DB}"/>
              </a:ext>
            </a:extLst>
          </p:cNvPr>
          <p:cNvSpPr txBox="1"/>
          <p:nvPr/>
        </p:nvSpPr>
        <p:spPr>
          <a:xfrm>
            <a:off x="5077838" y="2496007"/>
            <a:ext cx="676046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entury Gothic" panose="020B0502020202020204" pitchFamily="34" charset="0"/>
              </a:rPr>
              <a:t>Leverages the dataset's depth across various platforms, genres, and regions to gain insights into elements contributing to a game's success. </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The system predicts global sales potential for a specific video game genre based on user-provided inputs of Genre, Year, and sales figures across regions.</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Make informed decisions, and creating successful games aligned with consumer preferences.</a:t>
            </a:r>
          </a:p>
        </p:txBody>
      </p:sp>
      <p:pic>
        <p:nvPicPr>
          <p:cNvPr id="8" name="Picture 7" descr="A graph with a graph and a arrow pointing to it&#10;&#10;Description automatically generated with medium confidence">
            <a:extLst>
              <a:ext uri="{FF2B5EF4-FFF2-40B4-BE49-F238E27FC236}">
                <a16:creationId xmlns:a16="http://schemas.microsoft.com/office/drawing/2014/main" id="{872395E7-F9A9-D27E-1573-D57512482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75" y="2783462"/>
            <a:ext cx="4647162" cy="2616180"/>
          </a:xfrm>
          <a:prstGeom prst="rect">
            <a:avLst/>
          </a:prstGeom>
        </p:spPr>
      </p:pic>
    </p:spTree>
    <p:extLst>
      <p:ext uri="{BB962C8B-B14F-4D97-AF65-F5344CB8AC3E}">
        <p14:creationId xmlns:p14="http://schemas.microsoft.com/office/powerpoint/2010/main" val="1848082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kumimoji="0" lang="en-US" sz="4400" b="0" i="0" u="none" strike="noStrike" kern="1200" cap="none" spc="0" normalizeH="0" baseline="0" noProof="0" dirty="0">
                <a:ln>
                  <a:noFill/>
                </a:ln>
                <a:solidFill>
                  <a:srgbClr val="000000"/>
                </a:solidFill>
                <a:effectLst/>
                <a:uLnTx/>
                <a:uFillTx/>
                <a:latin typeface="Sabon Next LT"/>
                <a:ea typeface="+mj-ea"/>
                <a:cs typeface="+mj-cs"/>
              </a:rPr>
              <a:t>Sales Predictor: </a:t>
            </a:r>
            <a:r>
              <a:rPr kumimoji="0" lang="en-US" sz="3100" b="0" i="0" u="none" strike="noStrike" kern="1200" cap="none" spc="0" normalizeH="0" baseline="0" noProof="0" dirty="0">
                <a:ln>
                  <a:noFill/>
                </a:ln>
                <a:solidFill>
                  <a:srgbClr val="000000"/>
                </a:solidFill>
                <a:effectLst/>
                <a:uLnTx/>
                <a:uFillTx/>
                <a:latin typeface="Sabon Next LT"/>
                <a:ea typeface="+mj-ea"/>
                <a:cs typeface="+mj-cs"/>
              </a:rPr>
              <a:t>LEARNING AGENT WITH KNN REGRESSOR</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6" y="2191559"/>
            <a:ext cx="5545206" cy="966803"/>
          </a:xfrm>
          <a:prstGeom prst="rect">
            <a:avLst/>
          </a:prstGeom>
          <a:noFill/>
        </p:spPr>
        <p:txBody>
          <a:bodyPr wrap="square" rtlCol="0">
            <a:sp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image showing a predicted instance of [59.025] after taking in inputs from the user. This shows the predicted Global sales of the game genre Puzzles is 59.025.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F5D74DD-285C-2D00-9685-39D76A5A2B8F}"/>
              </a:ext>
            </a:extLst>
          </p:cNvPr>
          <p:cNvSpPr txBox="1"/>
          <p:nvPr/>
        </p:nvSpPr>
        <p:spPr>
          <a:xfrm>
            <a:off x="6157626" y="2191559"/>
            <a:ext cx="5675637" cy="966803"/>
          </a:xfrm>
          <a:prstGeom prst="rect">
            <a:avLst/>
          </a:prstGeom>
          <a:noFill/>
        </p:spPr>
        <p:txBody>
          <a:bodyPr wrap="square" rtlCol="0">
            <a:sp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image showing a predicted instance of [22.275] after taking in inputs from the user. This shows the predicted Global sales of the game genre Fighting is 22.275.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9E88984B-8E24-5C6C-D6D8-5DA395F13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65" y="3977393"/>
            <a:ext cx="5801835" cy="192040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C155F98-20A9-5A30-D09F-E8AEF1323B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626" y="3970448"/>
            <a:ext cx="5892609" cy="1920406"/>
          </a:xfrm>
          <a:prstGeom prst="rect">
            <a:avLst/>
          </a:prstGeom>
        </p:spPr>
      </p:pic>
    </p:spTree>
    <p:extLst>
      <p:ext uri="{BB962C8B-B14F-4D97-AF65-F5344CB8AC3E}">
        <p14:creationId xmlns:p14="http://schemas.microsoft.com/office/powerpoint/2010/main" val="95145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kumimoji="0" lang="en-US" sz="4400" b="0" i="0" u="none" strike="noStrike" kern="1200" cap="none" spc="0" normalizeH="0" baseline="0" noProof="0" dirty="0">
                <a:ln>
                  <a:noFill/>
                </a:ln>
                <a:solidFill>
                  <a:srgbClr val="000000"/>
                </a:solidFill>
                <a:effectLst/>
                <a:uLnTx/>
                <a:uFillTx/>
                <a:latin typeface="Sabon Next LT"/>
                <a:ea typeface="+mj-ea"/>
                <a:cs typeface="+mj-cs"/>
              </a:rPr>
              <a:t>Sales Predictor: </a:t>
            </a:r>
            <a:r>
              <a:rPr kumimoji="0" lang="en-US" sz="3100" b="0" i="0" u="none" strike="noStrike" kern="1200" cap="none" spc="0" normalizeH="0" baseline="0" noProof="0" dirty="0">
                <a:ln>
                  <a:noFill/>
                </a:ln>
                <a:solidFill>
                  <a:srgbClr val="000000"/>
                </a:solidFill>
                <a:effectLst/>
                <a:uLnTx/>
                <a:uFillTx/>
                <a:latin typeface="Sabon Next LT"/>
                <a:ea typeface="+mj-ea"/>
                <a:cs typeface="+mj-cs"/>
              </a:rPr>
              <a:t>LEARNING AGENT WITH KNN REGRESSOR</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7" y="2136112"/>
            <a:ext cx="5545206" cy="369332"/>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 </a:t>
            </a:r>
            <a:r>
              <a:rPr lang="en-US" dirty="0">
                <a:latin typeface="Times New Roman" panose="02020603050405020304" pitchFamily="18" charset="0"/>
                <a:ea typeface="Calibri" panose="020F0502020204030204" pitchFamily="34" charset="0"/>
              </a:rPr>
              <a:t>writeup</a:t>
            </a:r>
            <a:r>
              <a:rPr lang="en-US" sz="1800" dirty="0">
                <a:effectLst/>
                <a:latin typeface="Times New Roman" panose="02020603050405020304" pitchFamily="18" charset="0"/>
                <a:ea typeface="Calibri" panose="020F0502020204030204" pitchFamily="34" charset="0"/>
              </a:rPr>
              <a:t> explaining how the system works.</a:t>
            </a:r>
            <a:endParaRPr lang="en-US" dirty="0"/>
          </a:p>
        </p:txBody>
      </p:sp>
      <p:graphicFrame>
        <p:nvGraphicFramePr>
          <p:cNvPr id="3" name="Object 2">
            <a:extLst>
              <a:ext uri="{FF2B5EF4-FFF2-40B4-BE49-F238E27FC236}">
                <a16:creationId xmlns:a16="http://schemas.microsoft.com/office/drawing/2014/main" id="{1E130A22-EA84-F6F1-5369-B2E56A5BDCF5}"/>
              </a:ext>
            </a:extLst>
          </p:cNvPr>
          <p:cNvGraphicFramePr>
            <a:graphicFrameLocks noChangeAspect="1"/>
          </p:cNvGraphicFramePr>
          <p:nvPr>
            <p:extLst>
              <p:ext uri="{D42A27DB-BD31-4B8C-83A1-F6EECF244321}">
                <p14:modId xmlns:p14="http://schemas.microsoft.com/office/powerpoint/2010/main" val="2129393620"/>
              </p:ext>
            </p:extLst>
          </p:nvPr>
        </p:nvGraphicFramePr>
        <p:xfrm>
          <a:off x="1697875" y="3293051"/>
          <a:ext cx="8793202" cy="2664895"/>
        </p:xfrm>
        <a:graphic>
          <a:graphicData uri="http://schemas.openxmlformats.org/presentationml/2006/ole">
            <mc:AlternateContent xmlns:mc="http://schemas.openxmlformats.org/markup-compatibility/2006">
              <mc:Choice xmlns:v="urn:schemas-microsoft-com:vml" Requires="v">
                <p:oleObj name="Packager Shell Object" showAsIcon="1" r:id="rId4" imgW="1451160" imgH="439560" progId="Package">
                  <p:embed/>
                </p:oleObj>
              </mc:Choice>
              <mc:Fallback>
                <p:oleObj name="Packager Shell Object" showAsIcon="1" r:id="rId4" imgW="1451160" imgH="439560" progId="Package">
                  <p:embed/>
                  <p:pic>
                    <p:nvPicPr>
                      <p:cNvPr id="0" name=""/>
                      <p:cNvPicPr/>
                      <p:nvPr/>
                    </p:nvPicPr>
                    <p:blipFill>
                      <a:blip r:embed="rId5"/>
                      <a:stretch>
                        <a:fillRect/>
                      </a:stretch>
                    </p:blipFill>
                    <p:spPr>
                      <a:xfrm>
                        <a:off x="1697875" y="3293051"/>
                        <a:ext cx="8793202" cy="2664895"/>
                      </a:xfrm>
                      <a:prstGeom prst="rect">
                        <a:avLst/>
                      </a:prstGeom>
                    </p:spPr>
                  </p:pic>
                </p:oleObj>
              </mc:Fallback>
            </mc:AlternateContent>
          </a:graphicData>
        </a:graphic>
      </p:graphicFrame>
    </p:spTree>
    <p:extLst>
      <p:ext uri="{BB962C8B-B14F-4D97-AF65-F5344CB8AC3E}">
        <p14:creationId xmlns:p14="http://schemas.microsoft.com/office/powerpoint/2010/main" val="4206121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kumimoji="0" lang="en-US" sz="4400" b="0" i="0" u="none" strike="noStrike" kern="1200" cap="none" spc="0" normalizeH="0" baseline="0" noProof="0" dirty="0">
                <a:ln>
                  <a:noFill/>
                </a:ln>
                <a:solidFill>
                  <a:srgbClr val="000000"/>
                </a:solidFill>
                <a:effectLst/>
                <a:uLnTx/>
                <a:uFillTx/>
                <a:latin typeface="Sabon Next LT"/>
                <a:ea typeface="+mj-ea"/>
                <a:cs typeface="+mj-cs"/>
              </a:rPr>
              <a:t>Sales Predictor: </a:t>
            </a:r>
            <a:r>
              <a:rPr kumimoji="0" lang="en-US" sz="2700" b="0" i="0" u="none" strike="noStrike" kern="1200" cap="none" spc="0" normalizeH="0" baseline="0" noProof="0" dirty="0">
                <a:ln>
                  <a:noFill/>
                </a:ln>
                <a:solidFill>
                  <a:srgbClr val="000000"/>
                </a:solidFill>
                <a:effectLst/>
                <a:uLnTx/>
                <a:uFillTx/>
                <a:latin typeface="Sabon Next LT"/>
                <a:ea typeface="+mj-ea"/>
                <a:cs typeface="+mj-cs"/>
              </a:rPr>
              <a:t>LEARNING AGENT WITH MULTI LINEAR REGRESSOR</a:t>
            </a:r>
            <a:endParaRPr lang="en-US" sz="27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6" y="2191559"/>
            <a:ext cx="5545206" cy="966803"/>
          </a:xfrm>
          <a:prstGeom prst="rect">
            <a:avLst/>
          </a:prstGeom>
          <a:noFill/>
        </p:spPr>
        <p:txBody>
          <a:bodyPr wrap="square" rtlCol="0">
            <a:sp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image showing a predicted instance of [141.913] after taking in inputs from the user. This shows the predicted Global sales of the game genre Racing is 141.913.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F5D74DD-285C-2D00-9685-39D76A5A2B8F}"/>
              </a:ext>
            </a:extLst>
          </p:cNvPr>
          <p:cNvSpPr txBox="1"/>
          <p:nvPr/>
        </p:nvSpPr>
        <p:spPr>
          <a:xfrm>
            <a:off x="6157626" y="2191559"/>
            <a:ext cx="5675637" cy="966803"/>
          </a:xfrm>
          <a:prstGeom prst="rect">
            <a:avLst/>
          </a:prstGeom>
          <a:noFill/>
        </p:spPr>
        <p:txBody>
          <a:bodyPr wrap="square" rtlCol="0">
            <a:spAutoFit/>
          </a:bodyPr>
          <a:lstStyle/>
          <a:p>
            <a:pPr marL="0" marR="0" algn="just">
              <a:lnSpc>
                <a:spcPct val="107000"/>
              </a:lnSpc>
              <a:spcBef>
                <a:spcPts val="0"/>
              </a:spcBef>
              <a:spcAft>
                <a:spcPts val="800"/>
              </a:spcAft>
            </a:pPr>
            <a:r>
              <a:rPr lang="en-US" sz="1800" kern="0" dirty="0">
                <a:effectLst/>
                <a:latin typeface="Times New Roman" panose="02020603050405020304" pitchFamily="18" charset="0"/>
                <a:ea typeface="Calibri" panose="020F0502020204030204" pitchFamily="34" charset="0"/>
              </a:rPr>
              <a:t>An image showing a predicted instance of [147.833] after taking in inputs from the user. This shows the predicted Global sales of the game genre Adventure is 147.833.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close-up of a computer screen&#10;&#10;Description automatically generated">
            <a:extLst>
              <a:ext uri="{FF2B5EF4-FFF2-40B4-BE49-F238E27FC236}">
                <a16:creationId xmlns:a16="http://schemas.microsoft.com/office/drawing/2014/main" id="{4F89C9DB-9FDC-5266-7F60-79AFE8187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06" y="4112753"/>
            <a:ext cx="5715152" cy="179085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A68BE23-5E20-28CF-5F01-10C9DB9D9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626" y="4112752"/>
            <a:ext cx="5767893" cy="1790855"/>
          </a:xfrm>
          <a:prstGeom prst="rect">
            <a:avLst/>
          </a:prstGeom>
        </p:spPr>
      </p:pic>
    </p:spTree>
    <p:extLst>
      <p:ext uri="{BB962C8B-B14F-4D97-AF65-F5344CB8AC3E}">
        <p14:creationId xmlns:p14="http://schemas.microsoft.com/office/powerpoint/2010/main" val="390768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220649"/>
            <a:ext cx="11728589" cy="883866"/>
          </a:xfrm>
        </p:spPr>
        <p:txBody>
          <a:bodyPr vert="horz" lIns="91440" tIns="45720" rIns="91440" bIns="45720" rtlCol="0" anchor="b">
            <a:normAutofit fontScale="90000"/>
          </a:bodyPr>
          <a:lstStyle/>
          <a:p>
            <a:r>
              <a:rPr kumimoji="0" lang="en-US" sz="4400" b="0" i="0" u="none" strike="noStrike" kern="1200" cap="none" spc="0" normalizeH="0" baseline="0" noProof="0" dirty="0">
                <a:ln>
                  <a:noFill/>
                </a:ln>
                <a:solidFill>
                  <a:srgbClr val="000000"/>
                </a:solidFill>
                <a:effectLst/>
                <a:uLnTx/>
                <a:uFillTx/>
                <a:latin typeface="Sabon Next LT"/>
                <a:ea typeface="+mj-ea"/>
                <a:cs typeface="+mj-cs"/>
              </a:rPr>
              <a:t>Sales Predictor: </a:t>
            </a:r>
            <a:r>
              <a:rPr kumimoji="0" lang="en-US" sz="2700" b="0" i="0" u="none" strike="noStrike" kern="1200" cap="none" spc="0" normalizeH="0" baseline="0" noProof="0" dirty="0">
                <a:ln>
                  <a:noFill/>
                </a:ln>
                <a:solidFill>
                  <a:srgbClr val="000000"/>
                </a:solidFill>
                <a:effectLst/>
                <a:uLnTx/>
                <a:uFillTx/>
                <a:latin typeface="Sabon Next LT"/>
                <a:ea typeface="+mj-ea"/>
                <a:cs typeface="+mj-cs"/>
              </a:rPr>
              <a:t>LEARNING AGENT WITH MULTI LINEAR REGRESSOR</a:t>
            </a:r>
            <a:endParaRPr lang="en-US" sz="27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179140" y="1389481"/>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sp>
        <p:nvSpPr>
          <p:cNvPr id="9" name="TextBox 8">
            <a:extLst>
              <a:ext uri="{FF2B5EF4-FFF2-40B4-BE49-F238E27FC236}">
                <a16:creationId xmlns:a16="http://schemas.microsoft.com/office/drawing/2014/main" id="{F781F04C-4816-228E-BE64-8FCE84422AC3}"/>
              </a:ext>
            </a:extLst>
          </p:cNvPr>
          <p:cNvSpPr txBox="1"/>
          <p:nvPr/>
        </p:nvSpPr>
        <p:spPr>
          <a:xfrm>
            <a:off x="215066" y="2191559"/>
            <a:ext cx="5545206" cy="374077"/>
          </a:xfrm>
          <a:prstGeom prst="rect">
            <a:avLst/>
          </a:prstGeom>
          <a:noFill/>
        </p:spPr>
        <p:txBody>
          <a:bodyPr wrap="square" rtlCol="0">
            <a:sp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dirty="0">
                <a:latin typeface="Times New Roman" panose="02020603050405020304" pitchFamily="18" charset="0"/>
                <a:ea typeface="Calibri" panose="020F0502020204030204" pitchFamily="34" charset="0"/>
                <a:cs typeface="Times New Roman" panose="02020603050405020304" pitchFamily="18" charset="0"/>
              </a:rPr>
              <a:t>writeup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explaining how the system works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58B20F9D-8059-BB3F-ABC2-6C52FCA32DCD}"/>
              </a:ext>
            </a:extLst>
          </p:cNvPr>
          <p:cNvGraphicFramePr>
            <a:graphicFrameLocks noChangeAspect="1"/>
          </p:cNvGraphicFramePr>
          <p:nvPr>
            <p:extLst>
              <p:ext uri="{D42A27DB-BD31-4B8C-83A1-F6EECF244321}">
                <p14:modId xmlns:p14="http://schemas.microsoft.com/office/powerpoint/2010/main" val="1488367548"/>
              </p:ext>
            </p:extLst>
          </p:nvPr>
        </p:nvGraphicFramePr>
        <p:xfrm>
          <a:off x="1939516" y="2886844"/>
          <a:ext cx="8226316" cy="3336290"/>
        </p:xfrm>
        <a:graphic>
          <a:graphicData uri="http://schemas.openxmlformats.org/presentationml/2006/ole">
            <mc:AlternateContent xmlns:mc="http://schemas.openxmlformats.org/markup-compatibility/2006">
              <mc:Choice xmlns:v="urn:schemas-microsoft-com:vml" Requires="v">
                <p:oleObj name="Packager Shell Object" showAsIcon="1" r:id="rId4" imgW="1083600" imgH="439560" progId="Package">
                  <p:embed/>
                </p:oleObj>
              </mc:Choice>
              <mc:Fallback>
                <p:oleObj name="Packager Shell Object" showAsIcon="1" r:id="rId4" imgW="1083600" imgH="439560" progId="Package">
                  <p:embed/>
                  <p:pic>
                    <p:nvPicPr>
                      <p:cNvPr id="0" name=""/>
                      <p:cNvPicPr/>
                      <p:nvPr/>
                    </p:nvPicPr>
                    <p:blipFill>
                      <a:blip r:embed="rId5"/>
                      <a:stretch>
                        <a:fillRect/>
                      </a:stretch>
                    </p:blipFill>
                    <p:spPr>
                      <a:xfrm>
                        <a:off x="1939516" y="2886844"/>
                        <a:ext cx="8226316" cy="3336290"/>
                      </a:xfrm>
                      <a:prstGeom prst="rect">
                        <a:avLst/>
                      </a:prstGeom>
                    </p:spPr>
                  </p:pic>
                </p:oleObj>
              </mc:Fallback>
            </mc:AlternateContent>
          </a:graphicData>
        </a:graphic>
      </p:graphicFrame>
    </p:spTree>
    <p:extLst>
      <p:ext uri="{BB962C8B-B14F-4D97-AF65-F5344CB8AC3E}">
        <p14:creationId xmlns:p14="http://schemas.microsoft.com/office/powerpoint/2010/main" val="333074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4" name="Picture 8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6" name="Rectangle 8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8" name="Rectangle 8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0" name="Group 8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91" name="Picture 9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2" name="Picture 9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E768D841-238E-AD18-019E-39B727CEF6B7}"/>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dirty="0"/>
              <a:t>COMPARISONS BETWEEN KNN AND MLR</a:t>
            </a:r>
          </a:p>
        </p:txBody>
      </p:sp>
      <p:pic>
        <p:nvPicPr>
          <p:cNvPr id="4" name="Picture 3" descr="A graph with blue and orange squares&#10;&#10;Description automatically generated">
            <a:extLst>
              <a:ext uri="{FF2B5EF4-FFF2-40B4-BE49-F238E27FC236}">
                <a16:creationId xmlns:a16="http://schemas.microsoft.com/office/drawing/2014/main" id="{DB466EC1-1C3C-9031-7ADC-52167CED4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29" y="1497706"/>
            <a:ext cx="6402214" cy="3857333"/>
          </a:xfrm>
          <a:prstGeom prst="rect">
            <a:avLst/>
          </a:prstGeom>
        </p:spPr>
      </p:pic>
      <p:sp>
        <p:nvSpPr>
          <p:cNvPr id="5" name="TextBox 4">
            <a:extLst>
              <a:ext uri="{FF2B5EF4-FFF2-40B4-BE49-F238E27FC236}">
                <a16:creationId xmlns:a16="http://schemas.microsoft.com/office/drawing/2014/main" id="{E80C6B20-4737-9765-EC11-B0AC534DB064}"/>
              </a:ext>
            </a:extLst>
          </p:cNvPr>
          <p:cNvSpPr txBox="1"/>
          <p:nvPr/>
        </p:nvSpPr>
        <p:spPr>
          <a:xfrm>
            <a:off x="579007" y="5686252"/>
            <a:ext cx="8941467" cy="670440"/>
          </a:xfrm>
          <a:prstGeom prst="rect">
            <a:avLst/>
          </a:prstGeom>
          <a:noFill/>
        </p:spPr>
        <p:txBody>
          <a:bodyPr wrap="square" rtlCol="0">
            <a:spAutoFit/>
          </a:bodyPr>
          <a:lstStyle/>
          <a:p>
            <a:pPr marL="0" marR="0" algn="just">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Higher R-squared values indicate better model fit. Therefore, the MLR model better fits this dataset better than the KNN model and by this its higher R-squared value.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8561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000" dirty="0" err="1">
                <a:solidFill>
                  <a:srgbClr val="000000"/>
                </a:solidFill>
                <a:latin typeface="Sabon Next LT"/>
              </a:rPr>
              <a:t>ConsoleWatch</a:t>
            </a:r>
            <a:r>
              <a:rPr lang="en-US" sz="4000" dirty="0">
                <a:solidFill>
                  <a:srgbClr val="000000"/>
                </a:solidFill>
                <a:latin typeface="Sabon Next LT"/>
              </a:rPr>
              <a:t> Pro</a:t>
            </a:r>
            <a:r>
              <a:rPr lang="en-US" dirty="0"/>
              <a:t>: </a:t>
            </a:r>
            <a:r>
              <a:rPr lang="en-US" sz="3100" dirty="0"/>
              <a:t>UNINFORMED SEARCH STRATEGIES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276773" y="1421820"/>
            <a:ext cx="6147880" cy="480131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 sophisticated casino facility is equipped with multiple gaming rooms, each hosting an array of gaming consoles concurrently.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The casino </a:t>
            </a:r>
            <a:r>
              <a:rPr lang="en-US" dirty="0">
                <a:solidFill>
                  <a:srgbClr val="000000"/>
                </a:solidFill>
                <a:latin typeface="Century Gothic" panose="020B0502020202020204" pitchFamily="34" charset="0"/>
              </a:rPr>
              <a:t>intends to </a:t>
            </a: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implement a system for real-time monitoring of the gaming rooms and their consoles to ensure continuous assessment of console processing speed and operational status.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Through Breadth-First Search and Depth-First Search algorithms, a comprehensive framework is developed.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This approach enhances system reliability and aids in maintaining a high-quality gaming experience for patrons by promptly addressing potential issues.</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Task Description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room with a large screen and a large screen&#10;&#10;Description automatically generated">
            <a:extLst>
              <a:ext uri="{FF2B5EF4-FFF2-40B4-BE49-F238E27FC236}">
                <a16:creationId xmlns:a16="http://schemas.microsoft.com/office/drawing/2014/main" id="{28C5F29A-CEEE-62CD-45D1-CC1F9579A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55" y="2734803"/>
            <a:ext cx="4928970" cy="2760223"/>
          </a:xfrm>
          <a:prstGeom prst="rect">
            <a:avLst/>
          </a:prstGeom>
        </p:spPr>
      </p:pic>
    </p:spTree>
    <p:extLst>
      <p:ext uri="{BB962C8B-B14F-4D97-AF65-F5344CB8AC3E}">
        <p14:creationId xmlns:p14="http://schemas.microsoft.com/office/powerpoint/2010/main" val="46657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000" dirty="0" err="1">
                <a:solidFill>
                  <a:srgbClr val="000000"/>
                </a:solidFill>
                <a:latin typeface="Sabon Next LT"/>
              </a:rPr>
              <a:t>ConsoleWatch</a:t>
            </a:r>
            <a:r>
              <a:rPr lang="en-US" sz="4000" dirty="0">
                <a:solidFill>
                  <a:srgbClr val="000000"/>
                </a:solidFill>
                <a:latin typeface="Sabon Next LT"/>
              </a:rPr>
              <a:t> Pro</a:t>
            </a:r>
            <a:r>
              <a:rPr lang="en-US" dirty="0"/>
              <a:t>: </a:t>
            </a:r>
            <a:r>
              <a:rPr lang="en-US" sz="3100" dirty="0"/>
              <a:t>UNINFORMED SEARCH STRATEGIES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404118" y="1442804"/>
            <a:ext cx="6147880" cy="480131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The system systematically navigates through gaming rooms, pinpointing each console.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It displays real-time data showcasing the current processing speed and operational status of the targeted consoles.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Tracks cumulative operational hours of consoles for timely maintenance interventions, ensuring sustained performance.</a:t>
            </a:r>
          </a:p>
          <a:p>
            <a:pPr marR="0" lvl="0" algn="just"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This approach enhances system reliability and aids in maintaining a high-quality gaming experience for patrons by promptly addressing potential issues.</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How it works</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room with a large screen and a large screen&#10;&#10;Description automatically generated">
            <a:extLst>
              <a:ext uri="{FF2B5EF4-FFF2-40B4-BE49-F238E27FC236}">
                <a16:creationId xmlns:a16="http://schemas.microsoft.com/office/drawing/2014/main" id="{C0E26952-1C6C-CF82-1B2E-20E040621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55" y="2734803"/>
            <a:ext cx="4928970" cy="2760223"/>
          </a:xfrm>
          <a:prstGeom prst="rect">
            <a:avLst/>
          </a:prstGeom>
        </p:spPr>
      </p:pic>
    </p:spTree>
    <p:extLst>
      <p:ext uri="{BB962C8B-B14F-4D97-AF65-F5344CB8AC3E}">
        <p14:creationId xmlns:p14="http://schemas.microsoft.com/office/powerpoint/2010/main" val="289723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281E-D674-A174-A06F-BB3C07DD2F83}"/>
              </a:ext>
            </a:extLst>
          </p:cNvPr>
          <p:cNvSpPr>
            <a:spLocks noGrp="1"/>
          </p:cNvSpPr>
          <p:nvPr>
            <p:ph type="title"/>
          </p:nvPr>
        </p:nvSpPr>
        <p:spPr/>
        <p:txBody>
          <a:bodyPr/>
          <a:lstStyle/>
          <a:p>
            <a:r>
              <a:rPr lang="en-US"/>
              <a:t>TABLE OF CONTENTS</a:t>
            </a:r>
            <a:endParaRPr lang="en-US" dirty="0"/>
          </a:p>
        </p:txBody>
      </p:sp>
      <p:graphicFrame>
        <p:nvGraphicFramePr>
          <p:cNvPr id="5" name="Content Placeholder 2">
            <a:extLst>
              <a:ext uri="{FF2B5EF4-FFF2-40B4-BE49-F238E27FC236}">
                <a16:creationId xmlns:a16="http://schemas.microsoft.com/office/drawing/2014/main" id="{402CE2AC-4DCC-D668-18DA-7D16CB12DC37}"/>
              </a:ext>
            </a:extLst>
          </p:cNvPr>
          <p:cNvGraphicFramePr>
            <a:graphicFrameLocks noGrp="1"/>
          </p:cNvGraphicFramePr>
          <p:nvPr>
            <p:ph idx="1"/>
            <p:extLst>
              <p:ext uri="{D42A27DB-BD31-4B8C-83A1-F6EECF244321}">
                <p14:modId xmlns:p14="http://schemas.microsoft.com/office/powerpoint/2010/main" val="1973101113"/>
              </p:ext>
            </p:extLst>
          </p:nvPr>
        </p:nvGraphicFramePr>
        <p:xfrm>
          <a:off x="460315" y="1540945"/>
          <a:ext cx="11274612" cy="4857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7799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000" dirty="0" err="1">
                <a:solidFill>
                  <a:srgbClr val="000000"/>
                </a:solidFill>
                <a:latin typeface="Sabon Next LT"/>
              </a:rPr>
              <a:t>ConsoleWatch</a:t>
            </a:r>
            <a:r>
              <a:rPr lang="en-US" sz="4000" dirty="0">
                <a:solidFill>
                  <a:srgbClr val="000000"/>
                </a:solidFill>
                <a:latin typeface="Sabon Next LT"/>
              </a:rPr>
              <a:t> Pro</a:t>
            </a:r>
            <a:r>
              <a:rPr lang="en-US" dirty="0"/>
              <a:t>: </a:t>
            </a:r>
            <a:r>
              <a:rPr lang="en-US" sz="3100" dirty="0"/>
              <a:t>UNINFORMED SEARCH STRATEGIES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83235" y="130104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network diagram with colorful dots and lines&#10;&#10;Description automatically generated">
            <a:extLst>
              <a:ext uri="{FF2B5EF4-FFF2-40B4-BE49-F238E27FC236}">
                <a16:creationId xmlns:a16="http://schemas.microsoft.com/office/drawing/2014/main" id="{5B91A117-9D25-FFD0-A818-280259459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328" y="2588082"/>
            <a:ext cx="7026485" cy="4126932"/>
          </a:xfrm>
          <a:prstGeom prst="rect">
            <a:avLst/>
          </a:prstGeom>
        </p:spPr>
      </p:pic>
      <p:sp>
        <p:nvSpPr>
          <p:cNvPr id="9" name="TextBox 8">
            <a:extLst>
              <a:ext uri="{FF2B5EF4-FFF2-40B4-BE49-F238E27FC236}">
                <a16:creationId xmlns:a16="http://schemas.microsoft.com/office/drawing/2014/main" id="{AB5BAFFB-7C8A-AC0B-59B2-A300E9A521D4}"/>
              </a:ext>
            </a:extLst>
          </p:cNvPr>
          <p:cNvSpPr txBox="1"/>
          <p:nvPr/>
        </p:nvSpPr>
        <p:spPr>
          <a:xfrm>
            <a:off x="3567237" y="1988121"/>
            <a:ext cx="7026485"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An image showing the network graph shown for the search algorithms. </a:t>
            </a:r>
            <a:endParaRPr lang="en-US" dirty="0"/>
          </a:p>
        </p:txBody>
      </p:sp>
    </p:spTree>
    <p:extLst>
      <p:ext uri="{BB962C8B-B14F-4D97-AF65-F5344CB8AC3E}">
        <p14:creationId xmlns:p14="http://schemas.microsoft.com/office/powerpoint/2010/main" val="360247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000" dirty="0" err="1">
                <a:solidFill>
                  <a:srgbClr val="000000"/>
                </a:solidFill>
                <a:latin typeface="Sabon Next LT"/>
              </a:rPr>
              <a:t>ConsoleWatch</a:t>
            </a:r>
            <a:r>
              <a:rPr lang="en-US" sz="4000" dirty="0">
                <a:solidFill>
                  <a:srgbClr val="000000"/>
                </a:solidFill>
                <a:latin typeface="Sabon Next LT"/>
              </a:rPr>
              <a:t> Pro</a:t>
            </a:r>
            <a:r>
              <a:rPr lang="en-US" dirty="0"/>
              <a:t>: </a:t>
            </a:r>
            <a:r>
              <a:rPr lang="en-US" sz="3100" dirty="0"/>
              <a:t>UNINFORMED SEARCH STRATEGIES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83235" y="130104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B5BAFFB-7C8A-AC0B-59B2-A300E9A521D4}"/>
              </a:ext>
            </a:extLst>
          </p:cNvPr>
          <p:cNvSpPr txBox="1"/>
          <p:nvPr/>
        </p:nvSpPr>
        <p:spPr>
          <a:xfrm>
            <a:off x="27360" y="2463419"/>
            <a:ext cx="11996027" cy="670440"/>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Breadth-First Search algorithm traversing through the nodes and locating a consoles. It also disp</a:t>
            </a:r>
            <a:r>
              <a:rPr lang="en-US" kern="100" dirty="0">
                <a:latin typeface="Times New Roman" panose="02020603050405020304" pitchFamily="18" charset="0"/>
                <a:ea typeface="Calibri" panose="020F0502020204030204" pitchFamily="34" charset="0"/>
                <a:cs typeface="Times New Roman" panose="02020603050405020304" pitchFamily="18" charset="0"/>
              </a:rPr>
              <a:t>lays information about the consoles.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white text with black letters&#10;&#10;Description automatically generated with medium confidence">
            <a:extLst>
              <a:ext uri="{FF2B5EF4-FFF2-40B4-BE49-F238E27FC236}">
                <a16:creationId xmlns:a16="http://schemas.microsoft.com/office/drawing/2014/main" id="{8ABFB1E4-E072-06C5-0C2D-F523C7DFF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6" y="3499350"/>
            <a:ext cx="5944115" cy="225942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5AD57A1-1113-FB00-E153-64EC2735C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399" y="3499350"/>
            <a:ext cx="5944115" cy="2259424"/>
          </a:xfrm>
          <a:prstGeom prst="rect">
            <a:avLst/>
          </a:prstGeom>
        </p:spPr>
      </p:pic>
    </p:spTree>
    <p:extLst>
      <p:ext uri="{BB962C8B-B14F-4D97-AF65-F5344CB8AC3E}">
        <p14:creationId xmlns:p14="http://schemas.microsoft.com/office/powerpoint/2010/main" val="124324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000" dirty="0" err="1">
                <a:solidFill>
                  <a:srgbClr val="000000"/>
                </a:solidFill>
                <a:latin typeface="Sabon Next LT"/>
              </a:rPr>
              <a:t>ConsoleWatch</a:t>
            </a:r>
            <a:r>
              <a:rPr lang="en-US" sz="4000" dirty="0">
                <a:solidFill>
                  <a:srgbClr val="000000"/>
                </a:solidFill>
                <a:latin typeface="Sabon Next LT"/>
              </a:rPr>
              <a:t> Pro</a:t>
            </a:r>
            <a:r>
              <a:rPr lang="en-US" dirty="0"/>
              <a:t>: </a:t>
            </a:r>
            <a:r>
              <a:rPr lang="en-US" sz="3100" dirty="0"/>
              <a:t>UNINFORMED SEARCH STRATEGIES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83235" y="130104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B5BAFFB-7C8A-AC0B-59B2-A300E9A521D4}"/>
              </a:ext>
            </a:extLst>
          </p:cNvPr>
          <p:cNvSpPr txBox="1"/>
          <p:nvPr/>
        </p:nvSpPr>
        <p:spPr>
          <a:xfrm>
            <a:off x="483235" y="1988121"/>
            <a:ext cx="11053769" cy="670440"/>
          </a:xfrm>
          <a:prstGeom prst="rect">
            <a:avLst/>
          </a:prstGeom>
          <a:noFill/>
        </p:spPr>
        <p:txBody>
          <a:bodyPr wrap="square">
            <a:spAutoFit/>
          </a:bodyPr>
          <a:lstStyle/>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Depth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-First Search algorithm traversing through the nodes and locating a consoles. It also disp</a:t>
            </a:r>
            <a:r>
              <a:rPr lang="en-US" kern="100" dirty="0">
                <a:latin typeface="Times New Roman" panose="02020603050405020304" pitchFamily="18" charset="0"/>
                <a:ea typeface="Calibri" panose="020F0502020204030204" pitchFamily="34" charset="0"/>
                <a:cs typeface="Times New Roman" panose="02020603050405020304" pitchFamily="18" charset="0"/>
              </a:rPr>
              <a:t>lays information about the consoles.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B4F6147E-ED91-6AB2-C855-15BACFAE5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71" y="2865135"/>
            <a:ext cx="5406786" cy="36183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983DDF0-7FAA-34C7-1F75-7E4B18144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009" y="2863515"/>
            <a:ext cx="5501640" cy="3576066"/>
          </a:xfrm>
          <a:prstGeom prst="rect">
            <a:avLst/>
          </a:prstGeom>
        </p:spPr>
      </p:pic>
    </p:spTree>
    <p:extLst>
      <p:ext uri="{BB962C8B-B14F-4D97-AF65-F5344CB8AC3E}">
        <p14:creationId xmlns:p14="http://schemas.microsoft.com/office/powerpoint/2010/main" val="423677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29715" y="186491"/>
            <a:ext cx="11728589" cy="883866"/>
          </a:xfrm>
        </p:spPr>
        <p:txBody>
          <a:bodyPr vert="horz" lIns="91440" tIns="45720" rIns="91440" bIns="45720" rtlCol="0" anchor="b">
            <a:normAutofit/>
          </a:bodyPr>
          <a:lstStyle/>
          <a:p>
            <a:r>
              <a:rPr lang="en-US" sz="4000" dirty="0" err="1">
                <a:solidFill>
                  <a:srgbClr val="000000"/>
                </a:solidFill>
                <a:latin typeface="Sabon Next LT"/>
              </a:rPr>
              <a:t>ConsoleWatch</a:t>
            </a:r>
            <a:r>
              <a:rPr lang="en-US" sz="4000" dirty="0">
                <a:solidFill>
                  <a:srgbClr val="000000"/>
                </a:solidFill>
                <a:latin typeface="Sabon Next LT"/>
              </a:rPr>
              <a:t> Pro</a:t>
            </a:r>
            <a:r>
              <a:rPr lang="en-US" dirty="0"/>
              <a:t>: </a:t>
            </a:r>
            <a:r>
              <a:rPr lang="en-US" sz="3100" dirty="0"/>
              <a:t>UNINFORMED SEARCH STRATEGIES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83235" y="130104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B5BAFFB-7C8A-AC0B-59B2-A300E9A521D4}"/>
              </a:ext>
            </a:extLst>
          </p:cNvPr>
          <p:cNvSpPr txBox="1"/>
          <p:nvPr/>
        </p:nvSpPr>
        <p:spPr>
          <a:xfrm>
            <a:off x="483235" y="1988121"/>
            <a:ext cx="11053769" cy="374077"/>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kern="100" dirty="0">
                <a:latin typeface="Times New Roman" panose="02020603050405020304" pitchFamily="18" charset="0"/>
                <a:ea typeface="Calibri" panose="020F0502020204030204" pitchFamily="34" charset="0"/>
                <a:cs typeface="Times New Roman" panose="02020603050405020304" pitchFamily="18" charset="0"/>
              </a:rPr>
              <a:t>writeup explaining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how the system works.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FC485521-B488-5540-EED5-7C020FFE83DB}"/>
              </a:ext>
            </a:extLst>
          </p:cNvPr>
          <p:cNvGraphicFramePr>
            <a:graphicFrameLocks noChangeAspect="1"/>
          </p:cNvGraphicFramePr>
          <p:nvPr>
            <p:extLst>
              <p:ext uri="{D42A27DB-BD31-4B8C-83A1-F6EECF244321}">
                <p14:modId xmlns:p14="http://schemas.microsoft.com/office/powerpoint/2010/main" val="2794667394"/>
              </p:ext>
            </p:extLst>
          </p:nvPr>
        </p:nvGraphicFramePr>
        <p:xfrm>
          <a:off x="890735" y="3429000"/>
          <a:ext cx="10410530" cy="1862864"/>
        </p:xfrm>
        <a:graphic>
          <a:graphicData uri="http://schemas.openxmlformats.org/presentationml/2006/ole">
            <mc:AlternateContent xmlns:mc="http://schemas.openxmlformats.org/markup-compatibility/2006">
              <mc:Choice xmlns:v="urn:schemas-microsoft-com:vml" Requires="v">
                <p:oleObj name="Packager Shell Object" showAsIcon="1" r:id="rId4" imgW="2457360" imgH="439560" progId="Package">
                  <p:embed/>
                </p:oleObj>
              </mc:Choice>
              <mc:Fallback>
                <p:oleObj name="Packager Shell Object" showAsIcon="1" r:id="rId4" imgW="2457360" imgH="439560" progId="Package">
                  <p:embed/>
                  <p:pic>
                    <p:nvPicPr>
                      <p:cNvPr id="0" name=""/>
                      <p:cNvPicPr/>
                      <p:nvPr/>
                    </p:nvPicPr>
                    <p:blipFill>
                      <a:blip r:embed="rId5"/>
                      <a:stretch>
                        <a:fillRect/>
                      </a:stretch>
                    </p:blipFill>
                    <p:spPr>
                      <a:xfrm>
                        <a:off x="890735" y="3429000"/>
                        <a:ext cx="10410530" cy="1862864"/>
                      </a:xfrm>
                      <a:prstGeom prst="rect">
                        <a:avLst/>
                      </a:prstGeom>
                    </p:spPr>
                  </p:pic>
                </p:oleObj>
              </mc:Fallback>
            </mc:AlternateContent>
          </a:graphicData>
        </a:graphic>
      </p:graphicFrame>
    </p:spTree>
    <p:extLst>
      <p:ext uri="{BB962C8B-B14F-4D97-AF65-F5344CB8AC3E}">
        <p14:creationId xmlns:p14="http://schemas.microsoft.com/office/powerpoint/2010/main" val="3819558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84" name="Picture 8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6" name="Rectangle 8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88" name="Rectangle 8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grpSp>
        <p:nvGrpSpPr>
          <p:cNvPr id="90" name="Group 89">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91" name="Picture 90">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2" name="Picture 91">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E768D841-238E-AD18-019E-39B727CEF6B7}"/>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dirty="0"/>
              <a:t>COMPARISONS BETWEEN BFS AND DFS</a:t>
            </a:r>
          </a:p>
        </p:txBody>
      </p:sp>
      <p:sp>
        <p:nvSpPr>
          <p:cNvPr id="5" name="TextBox 4">
            <a:extLst>
              <a:ext uri="{FF2B5EF4-FFF2-40B4-BE49-F238E27FC236}">
                <a16:creationId xmlns:a16="http://schemas.microsoft.com/office/drawing/2014/main" id="{E80C6B20-4737-9765-EC11-B0AC534DB064}"/>
              </a:ext>
            </a:extLst>
          </p:cNvPr>
          <p:cNvSpPr txBox="1"/>
          <p:nvPr/>
        </p:nvSpPr>
        <p:spPr>
          <a:xfrm>
            <a:off x="579007" y="5686252"/>
            <a:ext cx="8941467" cy="1367234"/>
          </a:xfrm>
          <a:prstGeom prst="rect">
            <a:avLst/>
          </a:prstGeom>
          <a:noFill/>
        </p:spPr>
        <p:txBody>
          <a:bodyPr wrap="square" rtlCol="0">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rPr>
              <a:t>O</a:t>
            </a:r>
            <a:r>
              <a:rPr lang="en-US" sz="1800" dirty="0">
                <a:effectLst/>
                <a:latin typeface="Times New Roman" panose="02020603050405020304" pitchFamily="18" charset="0"/>
                <a:ea typeface="Calibri" panose="020F0502020204030204" pitchFamily="34" charset="0"/>
              </a:rPr>
              <a:t>bserved that both algorithms exhibited fairly similar performance under identical computer and environmental conditions. </a:t>
            </a:r>
            <a:r>
              <a:rPr lang="en-US" dirty="0">
                <a:latin typeface="Times New Roman" panose="02020603050405020304" pitchFamily="18" charset="0"/>
                <a:ea typeface="Calibri" panose="020F0502020204030204" pitchFamily="34" charset="0"/>
              </a:rPr>
              <a:t>Differences not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significant enough to conclusively establish superiority for one over the other.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graph with numbers and text&#10;&#10;Description automatically generated">
            <a:extLst>
              <a:ext uri="{FF2B5EF4-FFF2-40B4-BE49-F238E27FC236}">
                <a16:creationId xmlns:a16="http://schemas.microsoft.com/office/drawing/2014/main" id="{96A27A56-10C1-8295-06AC-65B47C08A9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30" y="1377141"/>
            <a:ext cx="6376554" cy="3849391"/>
          </a:xfrm>
          <a:prstGeom prst="rect">
            <a:avLst/>
          </a:prstGeom>
        </p:spPr>
      </p:pic>
    </p:spTree>
    <p:extLst>
      <p:ext uri="{BB962C8B-B14F-4D97-AF65-F5344CB8AC3E}">
        <p14:creationId xmlns:p14="http://schemas.microsoft.com/office/powerpoint/2010/main" val="2052808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fontScale="90000"/>
          </a:bodyPr>
          <a:lstStyle/>
          <a:p>
            <a:pPr marL="0" marR="0" algn="ctr">
              <a:lnSpc>
                <a:spcPct val="107000"/>
              </a:lnSpc>
              <a:spcBef>
                <a:spcPts val="0"/>
              </a:spcBef>
              <a:spcAft>
                <a:spcPts val="800"/>
              </a:spcAft>
            </a:pPr>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Tech Dealership Integrity Analysis: </a:t>
            </a:r>
            <a:r>
              <a:rPr lang="en-US" sz="3100" b="1" kern="100" dirty="0">
                <a:effectLst/>
                <a:latin typeface="Times New Roman" panose="02020603050405020304" pitchFamily="18" charset="0"/>
                <a:ea typeface="Calibri" panose="020F0502020204030204" pitchFamily="34" charset="0"/>
                <a:cs typeface="Times New Roman" panose="02020603050405020304" pitchFamily="18" charset="0"/>
              </a:rPr>
              <a:t>Unveiling the Truth Behind Public Claims through NLP Scrutiny</a:t>
            </a:r>
            <a:endParaRPr lang="en-US" sz="31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233096" y="1676821"/>
            <a:ext cx="6147880" cy="480131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Widespread claims have emerged, alleging that a specific technology dealership, specializing in gaming consoles and various tech gadgets, provides products of inferior quality.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Assigned the role of a Media Investigative Analyst, tasked with the responsibility of examining and scrutinizing these allegations regarding product quality using the information at hand.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The primary focus of the assigned task involves a thorough investigation and assessment of the claims made about the dealership's products, utilizing available information and resources to gather evidence and insights.</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Task Description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hand holding a piece of puzzle&#10;&#10;Description automatically generated">
            <a:extLst>
              <a:ext uri="{FF2B5EF4-FFF2-40B4-BE49-F238E27FC236}">
                <a16:creationId xmlns:a16="http://schemas.microsoft.com/office/drawing/2014/main" id="{CBA7107A-04C2-F324-5656-E228C951E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035" y="2640604"/>
            <a:ext cx="4562527" cy="3036154"/>
          </a:xfrm>
          <a:prstGeom prst="rect">
            <a:avLst/>
          </a:prstGeom>
        </p:spPr>
      </p:pic>
    </p:spTree>
    <p:extLst>
      <p:ext uri="{BB962C8B-B14F-4D97-AF65-F5344CB8AC3E}">
        <p14:creationId xmlns:p14="http://schemas.microsoft.com/office/powerpoint/2010/main" val="499032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0181" y="371610"/>
            <a:ext cx="11728589" cy="883866"/>
          </a:xfrm>
        </p:spPr>
        <p:txBody>
          <a:bodyPr vert="horz" lIns="91440" tIns="45720" rIns="91440" bIns="45720" rtlCol="0" anchor="b">
            <a:normAutofit fontScale="90000"/>
          </a:bodyPr>
          <a:lstStyle/>
          <a:p>
            <a:pPr algn="ctr"/>
            <a:r>
              <a:rPr kumimoji="0" lang="en-US" sz="40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Tech Dealership Integrity Analysis: </a:t>
            </a:r>
            <a:r>
              <a:rPr kumimoji="0" lang="en-US" sz="31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Unveiling the Truth Behind Public Claims through NLP Scrutiny</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276773" y="1840520"/>
            <a:ext cx="6147880" cy="4247317"/>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My resources include access to the dealership company's website and a textbook routinely provided to their customers, containing detailed information about the products they distribute.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D</a:t>
            </a:r>
            <a:r>
              <a:rPr kumimoji="0" lang="en-US" sz="1800" b="0" i="0" u="none" strike="noStrike" kern="1200" cap="none" spc="0" normalizeH="0" baseline="0" noProof="0" dirty="0" err="1">
                <a:ln>
                  <a:noFill/>
                </a:ln>
                <a:solidFill>
                  <a:srgbClr val="000000"/>
                </a:solidFill>
                <a:effectLst/>
                <a:uLnTx/>
                <a:uFillTx/>
                <a:latin typeface="Century Gothic" panose="020B0502020202020204" pitchFamily="34" charset="0"/>
                <a:ea typeface="+mn-ea"/>
                <a:cs typeface="+mn-cs"/>
              </a:rPr>
              <a:t>eveloped</a:t>
            </a: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 a Natural Language Processing system capable of extracting pertinent details from both the company's website and the textbook.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This system aims to either substantiate the public's assertions or debunk them based on a thorough analysis of the gathered data.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How it works</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hand holding a piece of puzzle&#10;&#10;Description automatically generated">
            <a:extLst>
              <a:ext uri="{FF2B5EF4-FFF2-40B4-BE49-F238E27FC236}">
                <a16:creationId xmlns:a16="http://schemas.microsoft.com/office/drawing/2014/main" id="{ECE3E591-6FE3-5D7B-0D3A-5075DA00F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86" y="2552113"/>
            <a:ext cx="4562527" cy="3036154"/>
          </a:xfrm>
          <a:prstGeom prst="rect">
            <a:avLst/>
          </a:prstGeom>
        </p:spPr>
      </p:pic>
    </p:spTree>
    <p:extLst>
      <p:ext uri="{BB962C8B-B14F-4D97-AF65-F5344CB8AC3E}">
        <p14:creationId xmlns:p14="http://schemas.microsoft.com/office/powerpoint/2010/main" val="376710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0181" y="301019"/>
            <a:ext cx="11728589" cy="883866"/>
          </a:xfrm>
        </p:spPr>
        <p:txBody>
          <a:bodyPr vert="horz" lIns="91440" tIns="45720" rIns="91440" bIns="45720" rtlCol="0" anchor="b">
            <a:normAutofit fontScale="90000"/>
          </a:bodyPr>
          <a:lstStyle/>
          <a:p>
            <a:pPr algn="ctr"/>
            <a:r>
              <a:rPr kumimoji="0" lang="en-US" sz="40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Tech Dealership Integrity Analysis: </a:t>
            </a:r>
            <a:r>
              <a:rPr kumimoji="0" lang="en-US" sz="31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Unveiling the Truth Behind Public Claims through NLP Scrutiny</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554491" y="140181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close-up of words&#10;&#10;Description automatically generated">
            <a:extLst>
              <a:ext uri="{FF2B5EF4-FFF2-40B4-BE49-F238E27FC236}">
                <a16:creationId xmlns:a16="http://schemas.microsoft.com/office/drawing/2014/main" id="{37B8DF4D-9CD7-60A8-101B-32B9F82B7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705" y="2708976"/>
            <a:ext cx="7855299" cy="3917579"/>
          </a:xfrm>
          <a:prstGeom prst="rect">
            <a:avLst/>
          </a:prstGeom>
        </p:spPr>
      </p:pic>
      <p:sp>
        <p:nvSpPr>
          <p:cNvPr id="7" name="TextBox 6">
            <a:extLst>
              <a:ext uri="{FF2B5EF4-FFF2-40B4-BE49-F238E27FC236}">
                <a16:creationId xmlns:a16="http://schemas.microsoft.com/office/drawing/2014/main" id="{4FEF7AA2-442C-681E-A0B9-D40C4507D6C3}"/>
              </a:ext>
            </a:extLst>
          </p:cNvPr>
          <p:cNvSpPr txBox="1"/>
          <p:nvPr/>
        </p:nvSpPr>
        <p:spPr>
          <a:xfrm>
            <a:off x="554491" y="2192555"/>
            <a:ext cx="11053769" cy="374077"/>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kern="100" dirty="0">
                <a:latin typeface="Times New Roman" panose="02020603050405020304" pitchFamily="18" charset="0"/>
                <a:ea typeface="Calibri" panose="020F0502020204030204" pitchFamily="34" charset="0"/>
                <a:cs typeface="Times New Roman" panose="02020603050405020304" pitchFamily="18" charset="0"/>
              </a:rPr>
              <a:t>v</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isual analysis of the images generated from the technology dealerships handbook.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9880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0214" y="212664"/>
            <a:ext cx="11728589" cy="883866"/>
          </a:xfrm>
        </p:spPr>
        <p:txBody>
          <a:bodyPr vert="horz" lIns="91440" tIns="45720" rIns="91440" bIns="45720" rtlCol="0" anchor="b">
            <a:normAutofit fontScale="90000"/>
          </a:bodyPr>
          <a:lstStyle/>
          <a:p>
            <a:pPr algn="ctr"/>
            <a:r>
              <a:rPr kumimoji="0" lang="en-US" sz="40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Tech Dealership Integrity Analysis: </a:t>
            </a:r>
            <a:r>
              <a:rPr kumimoji="0" lang="en-US" sz="31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Unveiling the Truth Behind Public Claims through NLP Scrutiny</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97734" y="133444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close-up of words&#10;&#10;Description automatically generated">
            <a:extLst>
              <a:ext uri="{FF2B5EF4-FFF2-40B4-BE49-F238E27FC236}">
                <a16:creationId xmlns:a16="http://schemas.microsoft.com/office/drawing/2014/main" id="{741A343C-E471-E9F2-86E2-90A9772CD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705" y="2495316"/>
            <a:ext cx="7797097" cy="4058489"/>
          </a:xfrm>
          <a:prstGeom prst="rect">
            <a:avLst/>
          </a:prstGeom>
        </p:spPr>
      </p:pic>
      <p:sp>
        <p:nvSpPr>
          <p:cNvPr id="7" name="TextBox 6">
            <a:extLst>
              <a:ext uri="{FF2B5EF4-FFF2-40B4-BE49-F238E27FC236}">
                <a16:creationId xmlns:a16="http://schemas.microsoft.com/office/drawing/2014/main" id="{580E818A-6D01-DBDA-C6C5-109DEE4DB220}"/>
              </a:ext>
            </a:extLst>
          </p:cNvPr>
          <p:cNvSpPr txBox="1"/>
          <p:nvPr/>
        </p:nvSpPr>
        <p:spPr>
          <a:xfrm>
            <a:off x="1029064" y="2004082"/>
            <a:ext cx="11053769" cy="374077"/>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kern="100" dirty="0">
                <a:latin typeface="Times New Roman" panose="02020603050405020304" pitchFamily="18" charset="0"/>
                <a:ea typeface="Calibri" panose="020F0502020204030204" pitchFamily="34" charset="0"/>
                <a:cs typeface="Times New Roman" panose="02020603050405020304" pitchFamily="18" charset="0"/>
              </a:rPr>
              <a:t>v</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isual analysis of the images generated from the technology dealerships website.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4631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0214" y="212664"/>
            <a:ext cx="11728589" cy="883866"/>
          </a:xfrm>
        </p:spPr>
        <p:txBody>
          <a:bodyPr vert="horz" lIns="91440" tIns="45720" rIns="91440" bIns="45720" rtlCol="0" anchor="b">
            <a:normAutofit fontScale="90000"/>
          </a:bodyPr>
          <a:lstStyle/>
          <a:p>
            <a:pPr algn="ctr"/>
            <a:r>
              <a:rPr kumimoji="0" lang="en-US" sz="40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Tech Dealership Integrity Analysis: </a:t>
            </a:r>
            <a:r>
              <a:rPr kumimoji="0" lang="en-US" sz="31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Unveiling the Truth Behind Public Claims through NLP Scrutiny</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97734" y="1334440"/>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Demonstration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80E818A-6D01-DBDA-C6C5-109DEE4DB220}"/>
              </a:ext>
            </a:extLst>
          </p:cNvPr>
          <p:cNvSpPr txBox="1"/>
          <p:nvPr/>
        </p:nvSpPr>
        <p:spPr>
          <a:xfrm>
            <a:off x="1029064" y="2004082"/>
            <a:ext cx="11053769" cy="374077"/>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writeup explaining how the system works.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4EE87DF4-28DB-5AD0-E706-8FD5A4F654BF}"/>
              </a:ext>
            </a:extLst>
          </p:cNvPr>
          <p:cNvGraphicFramePr>
            <a:graphicFrameLocks noChangeAspect="1"/>
          </p:cNvGraphicFramePr>
          <p:nvPr>
            <p:extLst>
              <p:ext uri="{D42A27DB-BD31-4B8C-83A1-F6EECF244321}">
                <p14:modId xmlns:p14="http://schemas.microsoft.com/office/powerpoint/2010/main" val="3757405656"/>
              </p:ext>
            </p:extLst>
          </p:nvPr>
        </p:nvGraphicFramePr>
        <p:xfrm>
          <a:off x="2832647" y="2619287"/>
          <a:ext cx="6914467" cy="3600197"/>
        </p:xfrm>
        <a:graphic>
          <a:graphicData uri="http://schemas.openxmlformats.org/presentationml/2006/ole">
            <mc:AlternateContent xmlns:mc="http://schemas.openxmlformats.org/markup-compatibility/2006">
              <mc:Choice xmlns:v="urn:schemas-microsoft-com:vml" Requires="v">
                <p:oleObj name="Packager Shell Object" showAsIcon="1" r:id="rId4" imgW="844920" imgH="439560" progId="Package">
                  <p:embed/>
                </p:oleObj>
              </mc:Choice>
              <mc:Fallback>
                <p:oleObj name="Packager Shell Object" showAsIcon="1" r:id="rId4" imgW="844920" imgH="439560" progId="Package">
                  <p:embed/>
                  <p:pic>
                    <p:nvPicPr>
                      <p:cNvPr id="0" name=""/>
                      <p:cNvPicPr/>
                      <p:nvPr/>
                    </p:nvPicPr>
                    <p:blipFill>
                      <a:blip r:embed="rId5"/>
                      <a:stretch>
                        <a:fillRect/>
                      </a:stretch>
                    </p:blipFill>
                    <p:spPr>
                      <a:xfrm>
                        <a:off x="2832647" y="2619287"/>
                        <a:ext cx="6914467" cy="3600197"/>
                      </a:xfrm>
                      <a:prstGeom prst="rect">
                        <a:avLst/>
                      </a:prstGeom>
                    </p:spPr>
                  </p:pic>
                </p:oleObj>
              </mc:Fallback>
            </mc:AlternateContent>
          </a:graphicData>
        </a:graphic>
      </p:graphicFrame>
    </p:spTree>
    <p:extLst>
      <p:ext uri="{BB962C8B-B14F-4D97-AF65-F5344CB8AC3E}">
        <p14:creationId xmlns:p14="http://schemas.microsoft.com/office/powerpoint/2010/main" val="400527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3489A2D2-B3AA-488C-B20E-15DBB97548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38" name="Picture 37">
              <a:extLst>
                <a:ext uri="{FF2B5EF4-FFF2-40B4-BE49-F238E27FC236}">
                  <a16:creationId xmlns:a16="http://schemas.microsoft.com/office/drawing/2014/main" id="{7C8EAD1A-FDD8-42C1-BC99-CCB0CC628B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9" name="Picture 38">
              <a:extLst>
                <a:ext uri="{FF2B5EF4-FFF2-40B4-BE49-F238E27FC236}">
                  <a16:creationId xmlns:a16="http://schemas.microsoft.com/office/drawing/2014/main" id="{E897C8CE-9AE7-4BB3-B76A-13264EA74A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16" name="Picture 15" descr="A video game controller with a glowing screen&#10;&#10;Description automatically generated">
            <a:extLst>
              <a:ext uri="{FF2B5EF4-FFF2-40B4-BE49-F238E27FC236}">
                <a16:creationId xmlns:a16="http://schemas.microsoft.com/office/drawing/2014/main" id="{CCCAEEF5-77CC-111C-ACBB-12A9D37AFF96}"/>
              </a:ext>
            </a:extLst>
          </p:cNvPr>
          <p:cNvPicPr>
            <a:picLocks noChangeAspect="1"/>
          </p:cNvPicPr>
          <p:nvPr/>
        </p:nvPicPr>
        <p:blipFill rotWithShape="1">
          <a:blip r:embed="rId3">
            <a:extLst>
              <a:ext uri="{28A0092B-C50C-407E-A947-70E740481C1C}">
                <a14:useLocalDpi xmlns:a14="http://schemas.microsoft.com/office/drawing/2010/main" val="0"/>
              </a:ext>
            </a:extLst>
          </a:blip>
          <a:srcRect l="1557" r="19296"/>
          <a:stretch/>
        </p:blipFill>
        <p:spPr>
          <a:xfrm>
            <a:off x="6897421" y="2109216"/>
            <a:ext cx="4817466" cy="3423812"/>
          </a:xfrm>
          <a:prstGeom prst="rect">
            <a:avLst/>
          </a:prstGeom>
        </p:spPr>
      </p:pic>
      <p:sp>
        <p:nvSpPr>
          <p:cNvPr id="2" name="Title 1">
            <a:extLst>
              <a:ext uri="{FF2B5EF4-FFF2-40B4-BE49-F238E27FC236}">
                <a16:creationId xmlns:a16="http://schemas.microsoft.com/office/drawing/2014/main" id="{6FBA8BFC-9AF4-1FF7-786E-F1E7C6E284CF}"/>
              </a:ext>
            </a:extLst>
          </p:cNvPr>
          <p:cNvSpPr>
            <a:spLocks noGrp="1"/>
          </p:cNvSpPr>
          <p:nvPr>
            <p:ph type="title"/>
          </p:nvPr>
        </p:nvSpPr>
        <p:spPr>
          <a:xfrm>
            <a:off x="562470" y="312308"/>
            <a:ext cx="6870291" cy="1442750"/>
          </a:xfrm>
        </p:spPr>
        <p:txBody>
          <a:bodyPr vert="horz" lIns="91440" tIns="45720" rIns="91440" bIns="45720" rtlCol="0" anchor="ctr">
            <a:normAutofit/>
          </a:bodyPr>
          <a:lstStyle/>
          <a:p>
            <a:r>
              <a:rPr lang="en-US" dirty="0"/>
              <a:t>INTRODUCTION</a:t>
            </a:r>
          </a:p>
        </p:txBody>
      </p:sp>
      <p:sp>
        <p:nvSpPr>
          <p:cNvPr id="6" name="TextBox 5">
            <a:extLst>
              <a:ext uri="{FF2B5EF4-FFF2-40B4-BE49-F238E27FC236}">
                <a16:creationId xmlns:a16="http://schemas.microsoft.com/office/drawing/2014/main" id="{6B21DC21-9BAF-3541-2524-E247C8197BB3}"/>
              </a:ext>
            </a:extLst>
          </p:cNvPr>
          <p:cNvSpPr txBox="1"/>
          <p:nvPr/>
        </p:nvSpPr>
        <p:spPr>
          <a:xfrm>
            <a:off x="196646" y="1755058"/>
            <a:ext cx="6341806" cy="4724400"/>
          </a:xfrm>
          <a:prstGeom prst="rect">
            <a:avLst/>
          </a:prstGeom>
        </p:spPr>
        <p:txBody>
          <a:bodyPr vert="horz" lIns="91440" tIns="45720" rIns="91440" bIns="45720" rtlCol="0">
            <a:normAutofit lnSpcReduction="10000"/>
          </a:bodyPr>
          <a:lstStyle/>
          <a:p>
            <a:pPr marL="285750" indent="-228600" algn="just">
              <a:spcAft>
                <a:spcPts val="600"/>
              </a:spcAft>
              <a:buClr>
                <a:schemeClr val="accent1"/>
              </a:buClr>
              <a:buFont typeface="Arial" panose="020B0604020202020204" pitchFamily="34" charset="0"/>
              <a:buChar char="•"/>
            </a:pPr>
            <a:r>
              <a:rPr lang="en-US" sz="2100" b="1" dirty="0">
                <a:effectLst/>
                <a:latin typeface="Century Gothic" panose="020B0502020202020204" pitchFamily="34" charset="0"/>
              </a:rPr>
              <a:t>Embark on a journey through my </a:t>
            </a:r>
            <a:r>
              <a:rPr lang="en-US" sz="2100" b="1" dirty="0" err="1">
                <a:effectLst/>
                <a:latin typeface="Century Gothic" panose="020B0502020202020204" pitchFamily="34" charset="0"/>
              </a:rPr>
              <a:t>ePortfolio</a:t>
            </a:r>
            <a:r>
              <a:rPr lang="en-US" sz="2100" b="1" dirty="0">
                <a:effectLst/>
                <a:latin typeface="Century Gothic" panose="020B0502020202020204" pitchFamily="34" charset="0"/>
              </a:rPr>
              <a:t>, where I unveil the fusion of Artificial Intelligence and gaming.</a:t>
            </a:r>
            <a:endParaRPr lang="en-US" sz="2100" b="1" dirty="0">
              <a:latin typeface="Century Gothic" panose="020B0502020202020204" pitchFamily="34" charset="0"/>
            </a:endParaRPr>
          </a:p>
          <a:p>
            <a:pPr marL="285750" indent="-228600">
              <a:spcAft>
                <a:spcPts val="600"/>
              </a:spcAft>
              <a:buClr>
                <a:schemeClr val="accent1"/>
              </a:buClr>
              <a:buFont typeface="Arial" panose="020B0604020202020204" pitchFamily="34" charset="0"/>
              <a:buChar char="•"/>
            </a:pPr>
            <a:endParaRPr lang="en-US" sz="2100" b="1" dirty="0">
              <a:effectLst/>
              <a:latin typeface="Century Gothic" panose="020B0502020202020204" pitchFamily="34" charset="0"/>
            </a:endParaRPr>
          </a:p>
          <a:p>
            <a:pPr marL="285750" indent="-228600">
              <a:spcAft>
                <a:spcPts val="600"/>
              </a:spcAft>
              <a:buClr>
                <a:schemeClr val="accent1"/>
              </a:buClr>
              <a:buFont typeface="Arial" panose="020B0604020202020204" pitchFamily="34" charset="0"/>
              <a:buChar char="•"/>
            </a:pPr>
            <a:endParaRPr lang="en-US" sz="2100" b="1" dirty="0">
              <a:effectLst/>
              <a:latin typeface="Century Gothic" panose="020B0502020202020204" pitchFamily="34" charset="0"/>
            </a:endParaRPr>
          </a:p>
          <a:p>
            <a:pPr marL="285750" indent="-228600" algn="just">
              <a:spcAft>
                <a:spcPts val="600"/>
              </a:spcAft>
              <a:buClr>
                <a:schemeClr val="accent1"/>
              </a:buClr>
              <a:buFont typeface="Arial" panose="020B0604020202020204" pitchFamily="34" charset="0"/>
              <a:buChar char="•"/>
            </a:pPr>
            <a:r>
              <a:rPr lang="en-US" sz="2100" b="1" dirty="0">
                <a:effectLst/>
                <a:latin typeface="Century Gothic" panose="020B0502020202020204" pitchFamily="34" charset="0"/>
              </a:rPr>
              <a:t>Witness how this convergence elevates player experiences and pushes the boundaries of AI capabilities.</a:t>
            </a:r>
          </a:p>
          <a:p>
            <a:pPr marL="285750" indent="-228600">
              <a:spcAft>
                <a:spcPts val="600"/>
              </a:spcAft>
              <a:buClr>
                <a:schemeClr val="accent1"/>
              </a:buClr>
              <a:buFont typeface="Arial" panose="020B0604020202020204" pitchFamily="34" charset="0"/>
              <a:buChar char="•"/>
            </a:pPr>
            <a:endParaRPr lang="en-US" sz="2100" b="1" dirty="0">
              <a:latin typeface="Century Gothic" panose="020B0502020202020204" pitchFamily="34" charset="0"/>
            </a:endParaRPr>
          </a:p>
          <a:p>
            <a:pPr marL="285750" indent="-228600">
              <a:spcAft>
                <a:spcPts val="600"/>
              </a:spcAft>
              <a:buClr>
                <a:schemeClr val="accent1"/>
              </a:buClr>
              <a:buFont typeface="Arial" panose="020B0604020202020204" pitchFamily="34" charset="0"/>
              <a:buChar char="•"/>
            </a:pPr>
            <a:endParaRPr lang="en-US" sz="2100" b="1" dirty="0">
              <a:latin typeface="Century Gothic" panose="020B0502020202020204" pitchFamily="34" charset="0"/>
            </a:endParaRPr>
          </a:p>
          <a:p>
            <a:pPr marL="285750" indent="-228600" algn="just">
              <a:spcAft>
                <a:spcPts val="600"/>
              </a:spcAft>
              <a:buClr>
                <a:schemeClr val="accent1"/>
              </a:buClr>
              <a:buFont typeface="Arial" panose="020B0604020202020204" pitchFamily="34" charset="0"/>
              <a:buChar char="•"/>
            </a:pPr>
            <a:r>
              <a:rPr lang="en-US" sz="2100" b="1" dirty="0">
                <a:effectLst/>
                <a:latin typeface="Century Gothic" panose="020B0502020202020204" pitchFamily="34" charset="0"/>
              </a:rPr>
              <a:t>Join me in exploring the uncharted territories where innovation meets imagination, reshaping the future of digital entertainment</a:t>
            </a:r>
            <a:r>
              <a:rPr lang="en-US" sz="1400" b="1" dirty="0">
                <a:effectLst/>
                <a:latin typeface="Century Gothic" panose="020B0502020202020204" pitchFamily="34" charset="0"/>
              </a:rPr>
              <a:t>.</a:t>
            </a:r>
          </a:p>
          <a:p>
            <a:pPr indent="-228600">
              <a:spcAft>
                <a:spcPts val="600"/>
              </a:spcAft>
              <a:buClr>
                <a:schemeClr val="accent1"/>
              </a:buClr>
              <a:buFont typeface="Arial" panose="020B0604020202020204" pitchFamily="34" charset="0"/>
              <a:buChar char="•"/>
            </a:pPr>
            <a:endParaRPr lang="en-US" sz="1400" dirty="0"/>
          </a:p>
        </p:txBody>
      </p:sp>
    </p:spTree>
    <p:extLst>
      <p:ext uri="{BB962C8B-B14F-4D97-AF65-F5344CB8AC3E}">
        <p14:creationId xmlns:p14="http://schemas.microsoft.com/office/powerpoint/2010/main" val="2027090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436051" y="357863"/>
            <a:ext cx="11728589" cy="883866"/>
          </a:xfrm>
        </p:spPr>
        <p:txBody>
          <a:bodyPr vert="horz" lIns="91440" tIns="45720" rIns="91440" bIns="45720" rtlCol="0" anchor="b">
            <a:normAutofit fontScale="90000"/>
          </a:bodyPr>
          <a:lstStyle/>
          <a:p>
            <a:pPr algn="ctr"/>
            <a:r>
              <a:rPr kumimoji="0" lang="en-US" sz="40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Tech Dealership Integrity Analysis: </a:t>
            </a:r>
            <a:r>
              <a:rPr kumimoji="0" lang="en-US" sz="3100" b="1" i="0" u="none" strike="noStrike" kern="1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Unveiling the Truth Behind Public Claims through NLP Scrutiny</a:t>
            </a:r>
            <a:endParaRPr lang="en-US" sz="3100" dirty="0"/>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758184" y="1457172"/>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Interpretation</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6BE1B1D4-179E-509D-BCB3-CB208CD40161}"/>
              </a:ext>
            </a:extLst>
          </p:cNvPr>
          <p:cNvSpPr txBox="1"/>
          <p:nvPr/>
        </p:nvSpPr>
        <p:spPr>
          <a:xfrm>
            <a:off x="1313234" y="2841728"/>
            <a:ext cx="10019489" cy="2769091"/>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Examining the word cloud generated from the dealership's webpage indicates positive results, contradicting the claims made by the public. Conversely, the word clouds derived from the company's handbook consistently exhibit a neutral stance, lacking clear indications of either positivity or negativity. </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effectLst/>
                <a:latin typeface="Times New Roman" panose="02020603050405020304" pitchFamily="18" charset="0"/>
                <a:ea typeface="Calibri" panose="020F0502020204030204" pitchFamily="34" charset="0"/>
              </a:rPr>
              <a:t>This absence of distinct sentiment makes it challenging to take sides, suggesting a need for more evidence to make an informed judgment</a:t>
            </a:r>
            <a:endParaRPr lang="en-US" dirty="0"/>
          </a:p>
        </p:txBody>
      </p:sp>
    </p:spTree>
    <p:extLst>
      <p:ext uri="{BB962C8B-B14F-4D97-AF65-F5344CB8AC3E}">
        <p14:creationId xmlns:p14="http://schemas.microsoft.com/office/powerpoint/2010/main" val="3911916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Reddit Gaming Pulse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NLP Sentiment Analysis</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087566" y="1490525"/>
            <a:ext cx="6361504" cy="5078313"/>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Reddit, as a diverse platform for discussions, particularly in gaming, prompts this project's focus on sentiment analysis within the r/gaming subreddit.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Annotated with sentiment labels, over 13,000 comments are the primary data set for analysis.</a:t>
            </a: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Leveraging NLP techniques and sentiment analysis algorithms, the project aims to explore emotional nuances in gaming-related conversations.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 Key goals include categorizing comments based on sentiments, unveiling shifts in emotional tones, and exploring potential correlations between sentiments and specific gaming themes. </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Task Description</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group of emojis with different facial expressions&#10;&#10;Description automatically generated">
            <a:extLst>
              <a:ext uri="{FF2B5EF4-FFF2-40B4-BE49-F238E27FC236}">
                <a16:creationId xmlns:a16="http://schemas.microsoft.com/office/drawing/2014/main" id="{B2ECA982-99ED-E16F-0BBB-71946584C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5" y="3066044"/>
            <a:ext cx="4883204" cy="2242438"/>
          </a:xfrm>
          <a:prstGeom prst="rect">
            <a:avLst/>
          </a:prstGeom>
        </p:spPr>
      </p:pic>
    </p:spTree>
    <p:extLst>
      <p:ext uri="{BB962C8B-B14F-4D97-AF65-F5344CB8AC3E}">
        <p14:creationId xmlns:p14="http://schemas.microsoft.com/office/powerpoint/2010/main" val="4275875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Reddit Gaming Pulse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NLP Sentiment Analysis</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4" name="TextBox 3">
            <a:extLst>
              <a:ext uri="{FF2B5EF4-FFF2-40B4-BE49-F238E27FC236}">
                <a16:creationId xmlns:a16="http://schemas.microsoft.com/office/drawing/2014/main" id="{9CE4425F-67CF-B162-14B2-478254DC5659}"/>
              </a:ext>
            </a:extLst>
          </p:cNvPr>
          <p:cNvSpPr txBox="1"/>
          <p:nvPr/>
        </p:nvSpPr>
        <p:spPr>
          <a:xfrm>
            <a:off x="5087566" y="1490525"/>
            <a:ext cx="6361504" cy="5078313"/>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Reddit, as a diverse platform for discussions, particularly in gaming, prompts this project's focus on sentiment analysis within the r/gaming subreddit.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Annotated with sentiment labels, over 13,000 comments are the primary data set for analysis.</a:t>
            </a: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Leveraging NLP techniques and sentiment analysis algorithms, the project aims to explore emotional nuances in gaming-related conversations.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Century Gothic" panose="020B050202020202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entury Gothic" panose="020B0502020202020204" pitchFamily="34" charset="0"/>
              </a:rPr>
              <a:t> Key goals include categorizing comments based on sentiments, unveiling shifts in emotional tones, and exploring potential correlations between sentiments and specific gaming themes. </a:t>
            </a:r>
          </a:p>
        </p:txBody>
      </p:sp>
      <p:sp>
        <p:nvSpPr>
          <p:cNvPr id="8" name="TextBox 7">
            <a:extLst>
              <a:ext uri="{FF2B5EF4-FFF2-40B4-BE49-F238E27FC236}">
                <a16:creationId xmlns:a16="http://schemas.microsoft.com/office/drawing/2014/main" id="{E57102BA-7B09-8915-5398-59B7EC49FCBF}"/>
              </a:ext>
            </a:extLst>
          </p:cNvPr>
          <p:cNvSpPr txBox="1"/>
          <p:nvPr/>
        </p:nvSpPr>
        <p:spPr>
          <a:xfrm>
            <a:off x="535035" y="1641343"/>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How it works</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group of emojis with different facial expressions&#10;&#10;Description automatically generated">
            <a:extLst>
              <a:ext uri="{FF2B5EF4-FFF2-40B4-BE49-F238E27FC236}">
                <a16:creationId xmlns:a16="http://schemas.microsoft.com/office/drawing/2014/main" id="{C677B7F8-EE52-AFCF-46B7-557148BDD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05" y="3144702"/>
            <a:ext cx="4883204" cy="2242438"/>
          </a:xfrm>
          <a:prstGeom prst="rect">
            <a:avLst/>
          </a:prstGeom>
        </p:spPr>
      </p:pic>
    </p:spTree>
    <p:extLst>
      <p:ext uri="{BB962C8B-B14F-4D97-AF65-F5344CB8AC3E}">
        <p14:creationId xmlns:p14="http://schemas.microsoft.com/office/powerpoint/2010/main" val="3460840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Reddit Gaming Pulse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NLP Sentiment Analysis</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75316" y="1432929"/>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Results</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1732EF02-7251-307E-61D5-55B0850C8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73" y="2465163"/>
            <a:ext cx="6222020" cy="30711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7FF40EC-179B-FD93-CEA1-BBFA7BBCE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1317" y="2465162"/>
            <a:ext cx="5524979" cy="3071126"/>
          </a:xfrm>
          <a:prstGeom prst="rect">
            <a:avLst/>
          </a:prstGeom>
        </p:spPr>
      </p:pic>
      <p:sp>
        <p:nvSpPr>
          <p:cNvPr id="11" name="TextBox 10">
            <a:extLst>
              <a:ext uri="{FF2B5EF4-FFF2-40B4-BE49-F238E27FC236}">
                <a16:creationId xmlns:a16="http://schemas.microsoft.com/office/drawing/2014/main" id="{94148CF1-AF1A-0D46-A4EF-D7418E4C6729}"/>
              </a:ext>
            </a:extLst>
          </p:cNvPr>
          <p:cNvSpPr txBox="1"/>
          <p:nvPr/>
        </p:nvSpPr>
        <p:spPr>
          <a:xfrm>
            <a:off x="475316" y="5713742"/>
            <a:ext cx="11488447" cy="67044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Sentiment analysis using Vader shows better accuracy than using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TextBlob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accuracy in Vader is 98.71 while that in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TextBlob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 59.04.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8494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Reddit Gaming Pulse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NLP Sentiment Analysis</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75316" y="1432929"/>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Interpretation</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4148CF1-AF1A-0D46-A4EF-D7418E4C6729}"/>
              </a:ext>
            </a:extLst>
          </p:cNvPr>
          <p:cNvSpPr txBox="1"/>
          <p:nvPr/>
        </p:nvSpPr>
        <p:spPr>
          <a:xfrm>
            <a:off x="553137" y="2585073"/>
            <a:ext cx="11488447" cy="3618683"/>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accuracy difference between VADER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TextBlob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stems from distinct factors related to their design and capabilities.</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VADER excels due to its specialized lexicon tailored for social media text, enabling better interpretation of slang, emoticons, and contextual language nuances.</a:t>
            </a:r>
          </a:p>
          <a:p>
            <a:pPr marL="0" marR="0" algn="just">
              <a:lnSpc>
                <a:spcPct val="107000"/>
              </a:lnSpc>
              <a:spcBef>
                <a:spcPts val="0"/>
              </a:spcBef>
              <a:spcAft>
                <a:spcPts val="800"/>
              </a:spcAft>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err="1">
                <a:latin typeface="Times New Roman" panose="02020603050405020304" pitchFamily="18" charset="0"/>
                <a:ea typeface="Calibri" panose="020F0502020204030204" pitchFamily="34" charset="0"/>
                <a:cs typeface="Times New Roman" panose="02020603050405020304" pitchFamily="18" charset="0"/>
              </a:rPr>
              <a:t>TextBlob</a:t>
            </a:r>
            <a:r>
              <a:rPr lang="en-US" kern="100" dirty="0">
                <a:latin typeface="Times New Roman" panose="02020603050405020304" pitchFamily="18" charset="0"/>
                <a:ea typeface="Calibri" panose="020F0502020204030204" pitchFamily="34" charset="0"/>
                <a:cs typeface="Times New Roman" panose="02020603050405020304" pitchFamily="18" charset="0"/>
              </a:rPr>
              <a:t>, with its generalized lexicon and simpler sentiment analysis mechanism, might be more appropriate for formal language.</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Choosing between VADER and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TextBlob</a:t>
            </a:r>
            <a:r>
              <a:rPr lang="en-US" kern="100" dirty="0">
                <a:latin typeface="Times New Roman" panose="02020603050405020304" pitchFamily="18" charset="0"/>
                <a:ea typeface="Calibri" panose="020F0502020204030204" pitchFamily="34" charset="0"/>
                <a:cs typeface="Times New Roman" panose="02020603050405020304" pitchFamily="18" charset="0"/>
              </a:rPr>
              <a:t> should depend on specific contextual needs, considering their strengths and weaknesses for accurate sentiment analysis.</a:t>
            </a:r>
          </a:p>
        </p:txBody>
      </p:sp>
    </p:spTree>
    <p:extLst>
      <p:ext uri="{BB962C8B-B14F-4D97-AF65-F5344CB8AC3E}">
        <p14:creationId xmlns:p14="http://schemas.microsoft.com/office/powerpoint/2010/main" val="425786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Scrabble Scoring Game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latin typeface="Times New Roman" panose="02020603050405020304" pitchFamily="18" charset="0"/>
                <a:ea typeface="Calibri" panose="020F0502020204030204" pitchFamily="34" charset="0"/>
                <a:cs typeface="Times New Roman" panose="02020603050405020304" pitchFamily="18" charset="0"/>
              </a:rPr>
              <a:t>Game playing</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75316" y="1432929"/>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Task Description</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4148CF1-AF1A-0D46-A4EF-D7418E4C6729}"/>
              </a:ext>
            </a:extLst>
          </p:cNvPr>
          <p:cNvSpPr txBox="1"/>
          <p:nvPr/>
        </p:nvSpPr>
        <p:spPr>
          <a:xfrm>
            <a:off x="5822660" y="1373068"/>
            <a:ext cx="6185533" cy="4914935"/>
          </a:xfrm>
          <a:prstGeom prst="rect">
            <a:avLst/>
          </a:prstGeom>
          <a:noFill/>
        </p:spPr>
        <p:txBody>
          <a:bodyPr wrap="square">
            <a:spAutoFit/>
          </a:bodyPr>
          <a:lstStyle/>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To encourage healthy competition among colleagues, there is the need to provide a competitive environment where they can challenge each others knowledge.</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The game stimulates cognitive abilities by requiring players to recall words, apply spelling rules, and calculate scores based on assigned point values to letters.</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The game offers entertainment and enjoyment for players, making the learning process engaging and enjoyable rather than just an academic exercise</a:t>
            </a:r>
          </a:p>
          <a:p>
            <a:pPr marL="0" marR="0" algn="just">
              <a:lnSpc>
                <a:spcPct val="107000"/>
              </a:lnSpc>
              <a:spcBef>
                <a:spcPts val="0"/>
              </a:spcBef>
              <a:spcAft>
                <a:spcPts val="800"/>
              </a:spcAft>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154B92E-FF32-D2CB-9D0A-E00A6591D8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5316" y="2287674"/>
            <a:ext cx="4816531" cy="3915046"/>
          </a:xfrm>
          <a:prstGeom prst="rect">
            <a:avLst/>
          </a:prstGeom>
        </p:spPr>
      </p:pic>
    </p:spTree>
    <p:extLst>
      <p:ext uri="{BB962C8B-B14F-4D97-AF65-F5344CB8AC3E}">
        <p14:creationId xmlns:p14="http://schemas.microsoft.com/office/powerpoint/2010/main" val="3271028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Scrabble Scoring Game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latin typeface="Times New Roman" panose="02020603050405020304" pitchFamily="18" charset="0"/>
                <a:ea typeface="Calibri" panose="020F0502020204030204" pitchFamily="34" charset="0"/>
                <a:cs typeface="Times New Roman" panose="02020603050405020304" pitchFamily="18" charset="0"/>
              </a:rPr>
              <a:t>Game playing</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75316" y="1432929"/>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How it works</a:t>
            </a: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4148CF1-AF1A-0D46-A4EF-D7418E4C6729}"/>
              </a:ext>
            </a:extLst>
          </p:cNvPr>
          <p:cNvSpPr txBox="1"/>
          <p:nvPr/>
        </p:nvSpPr>
        <p:spPr>
          <a:xfrm>
            <a:off x="5715656" y="1756094"/>
            <a:ext cx="6185533" cy="3915046"/>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game starts with three players taking turns to input words based on the chosen theme.</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The score for the entered words are calculated based on the points associated with each letter in the word according to the game rules.</a:t>
            </a:r>
          </a:p>
          <a:p>
            <a:pPr marL="0" marR="0" algn="just">
              <a:lnSpc>
                <a:spcPct val="107000"/>
              </a:lnSpc>
              <a:spcBef>
                <a:spcPts val="0"/>
              </a:spcBef>
              <a:spcAft>
                <a:spcPts val="800"/>
              </a:spcAft>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It compares the scores of the players and determines the winner based on the highest score.</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Announces the winner!</a:t>
            </a:r>
          </a:p>
        </p:txBody>
      </p:sp>
      <p:pic>
        <p:nvPicPr>
          <p:cNvPr id="10" name="Picture 9">
            <a:extLst>
              <a:ext uri="{FF2B5EF4-FFF2-40B4-BE49-F238E27FC236}">
                <a16:creationId xmlns:a16="http://schemas.microsoft.com/office/drawing/2014/main" id="{0DE1D483-BD38-F9C4-851B-ECAEB89934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5316" y="2287674"/>
            <a:ext cx="4816531" cy="3915046"/>
          </a:xfrm>
          <a:prstGeom prst="rect">
            <a:avLst/>
          </a:prstGeom>
        </p:spPr>
      </p:pic>
    </p:spTree>
    <p:extLst>
      <p:ext uri="{BB962C8B-B14F-4D97-AF65-F5344CB8AC3E}">
        <p14:creationId xmlns:p14="http://schemas.microsoft.com/office/powerpoint/2010/main" val="2082215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5175" y="131006"/>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latin typeface="Times New Roman" panose="02020603050405020304" pitchFamily="18" charset="0"/>
                <a:ea typeface="Calibri" panose="020F0502020204030204" pitchFamily="34" charset="0"/>
                <a:cs typeface="Times New Roman" panose="02020603050405020304" pitchFamily="18" charset="0"/>
              </a:rPr>
              <a:t>Scrabble Scoring Game</a:t>
            </a: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a:latin typeface="Times New Roman" panose="02020603050405020304" pitchFamily="18" charset="0"/>
                <a:ea typeface="Calibri" panose="020F0502020204030204" pitchFamily="34" charset="0"/>
                <a:cs typeface="Times New Roman" panose="02020603050405020304" pitchFamily="18" charset="0"/>
              </a:rPr>
              <a:t>Game playing</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499681" y="1256169"/>
            <a:ext cx="44098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00000"/>
                </a:solidFill>
                <a:latin typeface="Century Gothic" panose="020B0502020202020204" pitchFamily="34" charset="0"/>
              </a:rPr>
              <a:t>Results</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screenshot of a game&#10;&#10;Description automatically generated">
            <a:extLst>
              <a:ext uri="{FF2B5EF4-FFF2-40B4-BE49-F238E27FC236}">
                <a16:creationId xmlns:a16="http://schemas.microsoft.com/office/drawing/2014/main" id="{F2F8811F-8DE6-40E9-C1AB-3E92D2E79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81" y="2200883"/>
            <a:ext cx="3633082" cy="4297194"/>
          </a:xfrm>
          <a:prstGeom prst="rect">
            <a:avLst/>
          </a:prstGeom>
        </p:spPr>
      </p:pic>
      <p:pic>
        <p:nvPicPr>
          <p:cNvPr id="7" name="Picture 6" descr="A screenshot of a game&#10;&#10;Description automatically generated">
            <a:extLst>
              <a:ext uri="{FF2B5EF4-FFF2-40B4-BE49-F238E27FC236}">
                <a16:creationId xmlns:a16="http://schemas.microsoft.com/office/drawing/2014/main" id="{2F2405C7-D8CF-B506-DA38-11700224E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5573" y="2206887"/>
            <a:ext cx="3633082" cy="4263616"/>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78B941F8-185E-526E-D8A8-4CCEA2181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2857" y="2197898"/>
            <a:ext cx="3245991" cy="4269585"/>
          </a:xfrm>
          <a:prstGeom prst="rect">
            <a:avLst/>
          </a:prstGeom>
        </p:spPr>
      </p:pic>
    </p:spTree>
    <p:extLst>
      <p:ext uri="{BB962C8B-B14F-4D97-AF65-F5344CB8AC3E}">
        <p14:creationId xmlns:p14="http://schemas.microsoft.com/office/powerpoint/2010/main" val="1476397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230181" y="355267"/>
            <a:ext cx="11728589" cy="1070357"/>
          </a:xfrm>
        </p:spPr>
        <p:txBody>
          <a:bodyPr vert="horz" lIns="91440" tIns="45720" rIns="91440" bIns="45720" rtlCol="0" anchor="b">
            <a:normAutofit/>
          </a:bodyPr>
          <a:lstStyle/>
          <a:p>
            <a:pPr marL="0" marR="0" algn="ctr">
              <a:lnSpc>
                <a:spcPct val="107000"/>
              </a:lnSpc>
              <a:spcBef>
                <a:spcPts val="0"/>
              </a:spcBef>
              <a:spcAft>
                <a:spcPts val="800"/>
              </a:spcAft>
            </a:pPr>
            <a:r>
              <a:rPr lang="en-US" sz="4800" b="1" kern="100" dirty="0">
                <a:effectLst/>
                <a:latin typeface="Times New Roman" panose="02020603050405020304" pitchFamily="18" charset="0"/>
                <a:ea typeface="Calibri" panose="020F0502020204030204" pitchFamily="34" charset="0"/>
                <a:cs typeface="Times New Roman" panose="02020603050405020304" pitchFamily="18" charset="0"/>
              </a:rPr>
              <a:t>FUTURE WORK</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8" name="TextBox 7">
            <a:extLst>
              <a:ext uri="{FF2B5EF4-FFF2-40B4-BE49-F238E27FC236}">
                <a16:creationId xmlns:a16="http://schemas.microsoft.com/office/drawing/2014/main" id="{E57102BA-7B09-8915-5398-59B7EC49FCBF}"/>
              </a:ext>
            </a:extLst>
          </p:cNvPr>
          <p:cNvSpPr txBox="1"/>
          <p:nvPr/>
        </p:nvSpPr>
        <p:spPr>
          <a:xfrm>
            <a:off x="551495" y="2482467"/>
            <a:ext cx="11085962"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3600" b="0" i="0" dirty="0">
                <a:solidFill>
                  <a:srgbClr val="374151"/>
                </a:solidFill>
                <a:effectLst/>
                <a:latin typeface="Söhne"/>
              </a:rPr>
              <a:t>Implementing AI to enhance immersion, interactivity, and realism in AR/VR gaming environments, such as more lifelike NPCs, smarter interactions, and enhanced environmental responses.</a:t>
            </a:r>
            <a:endParaRPr kumimoji="0" lang="en-US" sz="3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3" name="Rectangle 1">
            <a:extLst>
              <a:ext uri="{FF2B5EF4-FFF2-40B4-BE49-F238E27FC236}">
                <a16:creationId xmlns:a16="http://schemas.microsoft.com/office/drawing/2014/main" id="{45E86F8D-AAE8-3C18-8F8A-CC39079B1AF4}"/>
              </a:ext>
            </a:extLst>
          </p:cNvPr>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9439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 name="Picture 2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2" name="Rectangle 31">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B770B30A-E0E1-0DFA-39E2-6ADB65D18F15}"/>
              </a:ext>
            </a:extLst>
          </p:cNvPr>
          <p:cNvSpPr>
            <a:spLocks noGrp="1"/>
          </p:cNvSpPr>
          <p:nvPr>
            <p:ph type="title"/>
          </p:nvPr>
        </p:nvSpPr>
        <p:spPr>
          <a:xfrm>
            <a:off x="662601" y="525834"/>
            <a:ext cx="5562600" cy="969591"/>
          </a:xfrm>
        </p:spPr>
        <p:txBody>
          <a:bodyPr vert="horz" lIns="91440" tIns="45720" rIns="91440" bIns="45720" rtlCol="0" anchor="b">
            <a:normAutofit/>
          </a:bodyPr>
          <a:lstStyle/>
          <a:p>
            <a:r>
              <a:rPr lang="en-US" dirty="0"/>
              <a:t>CONCLUSION</a:t>
            </a:r>
          </a:p>
        </p:txBody>
      </p:sp>
      <p:grpSp>
        <p:nvGrpSpPr>
          <p:cNvPr id="36" name="Group 35">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7" name="Picture 36">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8" name="Picture 37">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descr="Pen placed on top of a signature line">
            <a:extLst>
              <a:ext uri="{FF2B5EF4-FFF2-40B4-BE49-F238E27FC236}">
                <a16:creationId xmlns:a16="http://schemas.microsoft.com/office/drawing/2014/main" id="{21AF0BC0-D169-DD3A-31A0-3864102E5A86}"/>
              </a:ext>
            </a:extLst>
          </p:cNvPr>
          <p:cNvPicPr>
            <a:picLocks noChangeAspect="1"/>
          </p:cNvPicPr>
          <p:nvPr/>
        </p:nvPicPr>
        <p:blipFill rotWithShape="1">
          <a:blip r:embed="rId4">
            <a:alphaModFix/>
          </a:blip>
          <a:srcRect l="33250"/>
          <a:stretch/>
        </p:blipFill>
        <p:spPr>
          <a:xfrm>
            <a:off x="6884754" y="905854"/>
            <a:ext cx="5046291" cy="5046291"/>
          </a:xfrm>
          <a:custGeom>
            <a:avLst/>
            <a:gdLst/>
            <a:ahLst/>
            <a:cxnLst/>
            <a:rect l="l" t="t" r="r" b="b"/>
            <a:pathLst>
              <a:path w="4800600" h="4800600">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p:spPr>
      </p:pic>
      <p:sp>
        <p:nvSpPr>
          <p:cNvPr id="4" name="TextBox 3">
            <a:extLst>
              <a:ext uri="{FF2B5EF4-FFF2-40B4-BE49-F238E27FC236}">
                <a16:creationId xmlns:a16="http://schemas.microsoft.com/office/drawing/2014/main" id="{FC36DB6E-7524-D22E-3BAC-FC27914E5E5E}"/>
              </a:ext>
            </a:extLst>
          </p:cNvPr>
          <p:cNvSpPr txBox="1"/>
          <p:nvPr/>
        </p:nvSpPr>
        <p:spPr>
          <a:xfrm flipH="1">
            <a:off x="538691" y="2136337"/>
            <a:ext cx="6112467" cy="4204997"/>
          </a:xfrm>
          <a:prstGeom prst="rect">
            <a:avLst/>
          </a:prstGeom>
          <a:noFill/>
        </p:spPr>
        <p:txBody>
          <a:bodyPr wrap="square" rtlCol="0">
            <a:spAutoFit/>
          </a:bodyPr>
          <a:lstStyle/>
          <a:p>
            <a:pPr indent="-285750" algn="just">
              <a:lnSpc>
                <a:spcPct val="107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This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ePortfolio</a:t>
            </a:r>
            <a:r>
              <a:rPr lang="en-US" kern="100" dirty="0">
                <a:latin typeface="Times New Roman" panose="02020603050405020304" pitchFamily="18" charset="0"/>
                <a:ea typeface="Calibri" panose="020F0502020204030204" pitchFamily="34" charset="0"/>
                <a:cs typeface="Times New Roman" panose="02020603050405020304" pitchFamily="18" charset="0"/>
              </a:rPr>
              <a:t> offers a comprehensive dive into the multifaceted world of gaming, showcasing its impact on g</a:t>
            </a:r>
            <a:r>
              <a:rPr lang="en-US" b="0" i="0" dirty="0">
                <a:solidFill>
                  <a:srgbClr val="0F0F0F"/>
                </a:solidFill>
                <a:effectLst/>
                <a:latin typeface="Söhne"/>
              </a:rPr>
              <a:t>ame development, player experiences, and interactive entertainment.</a:t>
            </a:r>
          </a:p>
          <a:p>
            <a:pPr indent="-285750" algn="just">
              <a:lnSpc>
                <a:spcPct val="107000"/>
              </a:lnSpc>
              <a:spcAft>
                <a:spcPts val="800"/>
              </a:spcAft>
              <a:buFont typeface="Arial" panose="020B0604020202020204" pitchFamily="34" charset="0"/>
              <a:buChar char="•"/>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indent="-285750" algn="just">
              <a:lnSpc>
                <a:spcPct val="107000"/>
              </a:lnSpc>
              <a:spcAft>
                <a:spcPts val="80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The insights gained speak volumes about the symbiotic relationship between human creativity and AI's computational power, fostering an environment ripe for groundbreaking advancements.</a:t>
            </a:r>
          </a:p>
          <a:p>
            <a:pPr indent="-285750" algn="just">
              <a:lnSpc>
                <a:spcPct val="107000"/>
              </a:lnSpc>
              <a:spcAft>
                <a:spcPts val="800"/>
              </a:spcAft>
              <a:buFont typeface="Arial" panose="020B0604020202020204" pitchFamily="34" charset="0"/>
              <a:buChar char="•"/>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2400" dirty="0">
              <a:latin typeface="Century Gothic" panose="020B0502020202020204" pitchFamily="34" charset="0"/>
            </a:endParaRPr>
          </a:p>
          <a:p>
            <a:pPr marL="285750" indent="-285750">
              <a:buFont typeface="Arial" panose="020B0604020202020204" pitchFamily="34" charset="0"/>
              <a:buChar char="•"/>
            </a:pPr>
            <a:endParaRPr lang="en-US" sz="2400" dirty="0">
              <a:latin typeface="Century Gothic" panose="020B0502020202020204" pitchFamily="34" charset="0"/>
            </a:endParaRPr>
          </a:p>
        </p:txBody>
      </p:sp>
    </p:spTree>
    <p:extLst>
      <p:ext uri="{BB962C8B-B14F-4D97-AF65-F5344CB8AC3E}">
        <p14:creationId xmlns:p14="http://schemas.microsoft.com/office/powerpoint/2010/main" val="3181764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112763" y="280657"/>
            <a:ext cx="11728589" cy="883866"/>
          </a:xfrm>
        </p:spPr>
        <p:txBody>
          <a:bodyPr vert="horz" lIns="91440" tIns="45720" rIns="91440" bIns="45720" rtlCol="0" anchor="b">
            <a:normAutofit/>
          </a:bodyPr>
          <a:lstStyle/>
          <a:p>
            <a:r>
              <a:rPr lang="en-US" sz="3900" dirty="0"/>
              <a:t>VOICE ASSISTANT FOR MONOPOLY GAME RULES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409836" cy="646331"/>
          </a:xfrm>
          <a:prstGeom prst="rect">
            <a:avLst/>
          </a:prstGeom>
          <a:noFill/>
        </p:spPr>
        <p:txBody>
          <a:bodyPr wrap="square" rtlCol="0">
            <a:spAutoFit/>
          </a:bodyPr>
          <a:lstStyle/>
          <a:p>
            <a:r>
              <a:rPr lang="en-US" sz="3600" b="1" dirty="0">
                <a:latin typeface="Century Gothic" panose="020B0502020202020204" pitchFamily="34" charset="0"/>
              </a:rPr>
              <a:t>Task Description</a:t>
            </a:r>
          </a:p>
        </p:txBody>
      </p:sp>
      <p:sp>
        <p:nvSpPr>
          <p:cNvPr id="6" name="TextBox 5">
            <a:extLst>
              <a:ext uri="{FF2B5EF4-FFF2-40B4-BE49-F238E27FC236}">
                <a16:creationId xmlns:a16="http://schemas.microsoft.com/office/drawing/2014/main" id="{9CD28ACC-34C9-B5B5-96D1-A29B0D8EC7DB}"/>
              </a:ext>
            </a:extLst>
          </p:cNvPr>
          <p:cNvSpPr txBox="1"/>
          <p:nvPr/>
        </p:nvSpPr>
        <p:spPr>
          <a:xfrm>
            <a:off x="4592111" y="1517515"/>
            <a:ext cx="7249241" cy="535531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latin typeface="Century Gothic" panose="020B0502020202020204" pitchFamily="34" charset="0"/>
              </a:rPr>
              <a:t>Monopoly, a game centered on property and wealth accumulation, entails complex gameplay rules for victory.</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Players often find reading and understanding these rules time-consuming and tedious.</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A proposed solution involves creating a voice assistant dedicated to Monopoly, providing instant access to specific rules during gameplay.</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This assistant not only offers comprehensive knowledge but also facilitates direct communication with customer service for additional inquiries or concerns, enhancing the gaming experience.</a:t>
            </a:r>
          </a:p>
          <a:p>
            <a:pPr marL="285750" indent="-285750">
              <a:buFont typeface="Arial" panose="020B0604020202020204" pitchFamily="34" charset="0"/>
              <a:buChar char="•"/>
            </a:pPr>
            <a:endParaRPr lang="en-US" sz="3600" dirty="0">
              <a:latin typeface="Century Gothic" panose="020B0502020202020204" pitchFamily="34" charset="0"/>
            </a:endParaRPr>
          </a:p>
        </p:txBody>
      </p:sp>
      <p:pic>
        <p:nvPicPr>
          <p:cNvPr id="9" name="Picture 8" descr="A board game with dice and cards&#10;&#10;Description automatically generated">
            <a:extLst>
              <a:ext uri="{FF2B5EF4-FFF2-40B4-BE49-F238E27FC236}">
                <a16:creationId xmlns:a16="http://schemas.microsoft.com/office/drawing/2014/main" id="{82E10BAE-A612-04A6-E0BA-F7C82254B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43" y="3208368"/>
            <a:ext cx="4108408" cy="2733959"/>
          </a:xfrm>
          <a:prstGeom prst="rect">
            <a:avLst/>
          </a:prstGeom>
        </p:spPr>
      </p:pic>
    </p:spTree>
    <p:extLst>
      <p:ext uri="{BB962C8B-B14F-4D97-AF65-F5344CB8AC3E}">
        <p14:creationId xmlns:p14="http://schemas.microsoft.com/office/powerpoint/2010/main" val="576055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9" name="Group 28">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30" name="Picture 29">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1" name="Picture 30">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3BAEDF8-4DFF-BE88-CC35-DE4BF697FB95}"/>
              </a:ext>
            </a:extLst>
          </p:cNvPr>
          <p:cNvSpPr>
            <a:spLocks noGrp="1"/>
          </p:cNvSpPr>
          <p:nvPr>
            <p:ph type="title"/>
          </p:nvPr>
        </p:nvSpPr>
        <p:spPr>
          <a:xfrm>
            <a:off x="838200" y="586992"/>
            <a:ext cx="5638800" cy="2461008"/>
          </a:xfrm>
        </p:spPr>
        <p:txBody>
          <a:bodyPr vert="horz" lIns="91440" tIns="45720" rIns="91440" bIns="45720" rtlCol="0" anchor="ctr">
            <a:normAutofit/>
          </a:bodyPr>
          <a:lstStyle/>
          <a:p>
            <a:r>
              <a:rPr lang="en-US" dirty="0"/>
              <a:t>APPRECIATION</a:t>
            </a:r>
          </a:p>
        </p:txBody>
      </p:sp>
      <p:sp>
        <p:nvSpPr>
          <p:cNvPr id="4" name="TextBox 3">
            <a:extLst>
              <a:ext uri="{FF2B5EF4-FFF2-40B4-BE49-F238E27FC236}">
                <a16:creationId xmlns:a16="http://schemas.microsoft.com/office/drawing/2014/main" id="{5FABBBA9-F21D-5213-4A26-F79A768B5795}"/>
              </a:ext>
            </a:extLst>
          </p:cNvPr>
          <p:cNvSpPr txBox="1"/>
          <p:nvPr/>
        </p:nvSpPr>
        <p:spPr>
          <a:xfrm>
            <a:off x="611306" y="2632587"/>
            <a:ext cx="5638437" cy="3156166"/>
          </a:xfrm>
          <a:prstGeom prst="rect">
            <a:avLst/>
          </a:prstGeom>
        </p:spPr>
        <p:txBody>
          <a:bodyPr vert="horz" lIns="91440" tIns="45720" rIns="91440" bIns="45720" rtlCol="0" anchor="ctr">
            <a:normAutofit fontScale="92500" lnSpcReduction="10000"/>
          </a:bodyPr>
          <a:lstStyle/>
          <a:p>
            <a:pPr algn="just">
              <a:lnSpc>
                <a:spcPct val="110000"/>
              </a:lnSpc>
              <a:spcAft>
                <a:spcPts val="800"/>
              </a:spcAft>
              <a:buClr>
                <a:schemeClr val="accent1"/>
              </a:buClr>
            </a:pPr>
            <a:r>
              <a:rPr lang="en-US" sz="2400" dirty="0"/>
              <a:t>My heartfelt gratitude to Professor Isaac </a:t>
            </a:r>
            <a:r>
              <a:rPr lang="en-US" sz="2400" dirty="0" err="1"/>
              <a:t>Osunmakinde</a:t>
            </a:r>
            <a:r>
              <a:rPr lang="en-US" sz="2400" dirty="0"/>
              <a:t> for your unwavering support and encouragement. </a:t>
            </a:r>
          </a:p>
          <a:p>
            <a:pPr algn="just">
              <a:lnSpc>
                <a:spcPct val="110000"/>
              </a:lnSpc>
              <a:spcAft>
                <a:spcPts val="800"/>
              </a:spcAft>
              <a:buClr>
                <a:schemeClr val="accent1"/>
              </a:buClr>
            </a:pPr>
            <a:endParaRPr lang="en-US" sz="2400" dirty="0"/>
          </a:p>
          <a:p>
            <a:pPr algn="just">
              <a:lnSpc>
                <a:spcPct val="110000"/>
              </a:lnSpc>
              <a:spcAft>
                <a:spcPts val="800"/>
              </a:spcAft>
              <a:buClr>
                <a:schemeClr val="accent1"/>
              </a:buClr>
            </a:pPr>
            <a:r>
              <a:rPr lang="en-US" sz="2400" dirty="0"/>
              <a:t>You have played an instrumental role in shaping my academic journey particularly in my exploration of  infusing AI and gaming.</a:t>
            </a:r>
          </a:p>
        </p:txBody>
      </p:sp>
      <p:pic>
        <p:nvPicPr>
          <p:cNvPr id="5" name="Picture 4" descr="A heart shaped white ceramic with a red heart and a small red heart on a wood surface&#10;&#10;Description automatically generated">
            <a:extLst>
              <a:ext uri="{FF2B5EF4-FFF2-40B4-BE49-F238E27FC236}">
                <a16:creationId xmlns:a16="http://schemas.microsoft.com/office/drawing/2014/main" id="{0F01A929-29EE-C78E-665C-17B97CA7E23E}"/>
              </a:ext>
            </a:extLst>
          </p:cNvPr>
          <p:cNvPicPr>
            <a:picLocks noChangeAspect="1"/>
          </p:cNvPicPr>
          <p:nvPr/>
        </p:nvPicPr>
        <p:blipFill rotWithShape="1">
          <a:blip r:embed="rId4">
            <a:extLst>
              <a:ext uri="{28A0092B-C50C-407E-A947-70E740481C1C}">
                <a14:useLocalDpi xmlns:a14="http://schemas.microsoft.com/office/drawing/2010/main" val="0"/>
              </a:ext>
            </a:extLst>
          </a:blip>
          <a:srcRect l="5991" r="42121" b="-2"/>
          <a:stretch/>
        </p:blipFill>
        <p:spPr>
          <a:xfrm>
            <a:off x="6861048" y="1"/>
            <a:ext cx="5330952" cy="6858000"/>
          </a:xfrm>
          <a:prstGeom prst="rect">
            <a:avLst/>
          </a:prstGeom>
        </p:spPr>
      </p:pic>
    </p:spTree>
    <p:extLst>
      <p:ext uri="{BB962C8B-B14F-4D97-AF65-F5344CB8AC3E}">
        <p14:creationId xmlns:p14="http://schemas.microsoft.com/office/powerpoint/2010/main" val="2915082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CD86CD55-3FA2-4D69-1BCC-87DBD936EE9A}"/>
              </a:ext>
            </a:extLst>
          </p:cNvPr>
          <p:cNvGraphicFramePr>
            <a:graphicFrameLocks noGrp="1"/>
          </p:cNvGraphicFramePr>
          <p:nvPr>
            <p:ph idx="1"/>
            <p:extLst>
              <p:ext uri="{D42A27DB-BD31-4B8C-83A1-F6EECF244321}">
                <p14:modId xmlns:p14="http://schemas.microsoft.com/office/powerpoint/2010/main" val="1227030102"/>
              </p:ext>
            </p:extLst>
          </p:nvPr>
        </p:nvGraphicFramePr>
        <p:xfrm>
          <a:off x="458694" y="1165678"/>
          <a:ext cx="11274612"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955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112763" y="280657"/>
            <a:ext cx="11728589" cy="883866"/>
          </a:xfrm>
        </p:spPr>
        <p:txBody>
          <a:bodyPr vert="horz" lIns="91440" tIns="45720" rIns="91440" bIns="45720" rtlCol="0" anchor="b">
            <a:normAutofit/>
          </a:bodyPr>
          <a:lstStyle/>
          <a:p>
            <a:r>
              <a:rPr lang="en-US" sz="3900" dirty="0"/>
              <a:t>VOICE ASSISTANT FOR MONOPOLY GAME RULES</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464874" y="1863118"/>
            <a:ext cx="8452884" cy="646331"/>
          </a:xfrm>
          <a:prstGeom prst="rect">
            <a:avLst/>
          </a:prstGeom>
          <a:noFill/>
        </p:spPr>
        <p:txBody>
          <a:bodyPr wrap="square" rtlCol="0">
            <a:spAutoFit/>
          </a:bodyPr>
          <a:lstStyle/>
          <a:p>
            <a:r>
              <a:rPr lang="en-US" sz="3600" b="1" dirty="0">
                <a:latin typeface="Century Gothic" panose="020B0502020202020204" pitchFamily="34" charset="0"/>
              </a:rPr>
              <a:t>Demonstration </a:t>
            </a:r>
          </a:p>
        </p:txBody>
      </p:sp>
      <p:pic>
        <p:nvPicPr>
          <p:cNvPr id="9" name="Picture 8" descr="A board game with dice and cards&#10;&#10;Description automatically generated">
            <a:extLst>
              <a:ext uri="{FF2B5EF4-FFF2-40B4-BE49-F238E27FC236}">
                <a16:creationId xmlns:a16="http://schemas.microsoft.com/office/drawing/2014/main" id="{82E10BAE-A612-04A6-E0BA-F7C82254B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43" y="3208368"/>
            <a:ext cx="4980896" cy="2905609"/>
          </a:xfrm>
          <a:prstGeom prst="rect">
            <a:avLst/>
          </a:prstGeom>
        </p:spPr>
      </p:pic>
      <p:sp>
        <p:nvSpPr>
          <p:cNvPr id="3" name="TextBox 2">
            <a:extLst>
              <a:ext uri="{FF2B5EF4-FFF2-40B4-BE49-F238E27FC236}">
                <a16:creationId xmlns:a16="http://schemas.microsoft.com/office/drawing/2014/main" id="{9BBADEE3-1AA7-DCED-DD50-0CFD6C579340}"/>
              </a:ext>
            </a:extLst>
          </p:cNvPr>
          <p:cNvSpPr txBox="1"/>
          <p:nvPr/>
        </p:nvSpPr>
        <p:spPr>
          <a:xfrm>
            <a:off x="4932126" y="2568103"/>
            <a:ext cx="6909226" cy="923330"/>
          </a:xfrm>
          <a:prstGeom prst="rect">
            <a:avLst/>
          </a:prstGeom>
          <a:noFill/>
        </p:spPr>
        <p:txBody>
          <a:bodyPr wrap="square" rtlCol="0">
            <a:spAutoFit/>
          </a:bodyPr>
          <a:lstStyle/>
          <a:p>
            <a:endParaRPr lang="en-US" b="0" i="0" dirty="0">
              <a:solidFill>
                <a:srgbClr val="0F0F0F"/>
              </a:solidFill>
              <a:effectLst/>
              <a:latin typeface="Söhne"/>
            </a:endParaRPr>
          </a:p>
          <a:p>
            <a:pPr marL="285750" indent="-285750">
              <a:buFont typeface="Arial" panose="020B0604020202020204" pitchFamily="34" charset="0"/>
              <a:buChar char="•"/>
            </a:pPr>
            <a:endParaRPr lang="en-US" dirty="0">
              <a:solidFill>
                <a:srgbClr val="0F0F0F"/>
              </a:solidFill>
              <a:latin typeface="Söhne"/>
            </a:endParaRPr>
          </a:p>
          <a:p>
            <a:pPr marL="285750" indent="-285750">
              <a:buFont typeface="Arial" panose="020B0604020202020204" pitchFamily="34" charset="0"/>
              <a:buChar char="•"/>
            </a:pPr>
            <a:endParaRPr lang="en-US" dirty="0"/>
          </a:p>
        </p:txBody>
      </p:sp>
      <p:graphicFrame>
        <p:nvGraphicFramePr>
          <p:cNvPr id="5" name="Object 4">
            <a:extLst>
              <a:ext uri="{FF2B5EF4-FFF2-40B4-BE49-F238E27FC236}">
                <a16:creationId xmlns:a16="http://schemas.microsoft.com/office/drawing/2014/main" id="{FF24C2D8-4959-137C-4EC5-4B9CD11D48EB}"/>
              </a:ext>
            </a:extLst>
          </p:cNvPr>
          <p:cNvGraphicFramePr>
            <a:graphicFrameLocks noChangeAspect="1"/>
          </p:cNvGraphicFramePr>
          <p:nvPr>
            <p:extLst>
              <p:ext uri="{D42A27DB-BD31-4B8C-83A1-F6EECF244321}">
                <p14:modId xmlns:p14="http://schemas.microsoft.com/office/powerpoint/2010/main" val="3554412521"/>
              </p:ext>
            </p:extLst>
          </p:nvPr>
        </p:nvGraphicFramePr>
        <p:xfrm>
          <a:off x="5616095" y="3618788"/>
          <a:ext cx="6112085" cy="1105121"/>
        </p:xfrm>
        <a:graphic>
          <a:graphicData uri="http://schemas.openxmlformats.org/presentationml/2006/ole">
            <mc:AlternateContent xmlns:mc="http://schemas.openxmlformats.org/markup-compatibility/2006">
              <mc:Choice xmlns:v="urn:schemas-microsoft-com:vml" Requires="v">
                <p:oleObj name="Packager Shell Object" showAsIcon="1" r:id="rId5" imgW="2431800" imgH="439560" progId="Package">
                  <p:embed/>
                </p:oleObj>
              </mc:Choice>
              <mc:Fallback>
                <p:oleObj name="Packager Shell Object" showAsIcon="1" r:id="rId5" imgW="2431800" imgH="439560" progId="Package">
                  <p:embed/>
                  <p:pic>
                    <p:nvPicPr>
                      <p:cNvPr id="0" name=""/>
                      <p:cNvPicPr/>
                      <p:nvPr/>
                    </p:nvPicPr>
                    <p:blipFill>
                      <a:blip r:embed="rId6"/>
                      <a:stretch>
                        <a:fillRect/>
                      </a:stretch>
                    </p:blipFill>
                    <p:spPr>
                      <a:xfrm>
                        <a:off x="5616095" y="3618788"/>
                        <a:ext cx="6112085" cy="1105121"/>
                      </a:xfrm>
                      <a:prstGeom prst="rect">
                        <a:avLst/>
                      </a:prstGeom>
                    </p:spPr>
                  </p:pic>
                </p:oleObj>
              </mc:Fallback>
            </mc:AlternateContent>
          </a:graphicData>
        </a:graphic>
      </p:graphicFrame>
    </p:spTree>
    <p:extLst>
      <p:ext uri="{BB962C8B-B14F-4D97-AF65-F5344CB8AC3E}">
        <p14:creationId xmlns:p14="http://schemas.microsoft.com/office/powerpoint/2010/main" val="20095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112763" y="280657"/>
            <a:ext cx="11728589" cy="883866"/>
          </a:xfrm>
        </p:spPr>
        <p:txBody>
          <a:bodyPr vert="horz" lIns="91440" tIns="45720" rIns="91440" bIns="45720" rtlCol="0" anchor="b">
            <a:normAutofit/>
          </a:bodyPr>
          <a:lstStyle/>
          <a:p>
            <a:r>
              <a:rPr lang="en-US" sz="4000" dirty="0"/>
              <a:t>GAME PREDICTOR: </a:t>
            </a:r>
            <a:r>
              <a:rPr lang="en-US" sz="3100" dirty="0"/>
              <a:t>A MODEL BASED EXPERT SYSTEM</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409836" cy="646331"/>
          </a:xfrm>
          <a:prstGeom prst="rect">
            <a:avLst/>
          </a:prstGeom>
          <a:noFill/>
        </p:spPr>
        <p:txBody>
          <a:bodyPr wrap="square" rtlCol="0">
            <a:spAutoFit/>
          </a:bodyPr>
          <a:lstStyle/>
          <a:p>
            <a:r>
              <a:rPr lang="en-US" sz="3600" b="1" dirty="0">
                <a:latin typeface="Century Gothic" panose="020B0502020202020204" pitchFamily="34" charset="0"/>
              </a:rPr>
              <a:t>Task Description</a:t>
            </a:r>
          </a:p>
        </p:txBody>
      </p:sp>
      <p:sp>
        <p:nvSpPr>
          <p:cNvPr id="6" name="TextBox 5">
            <a:extLst>
              <a:ext uri="{FF2B5EF4-FFF2-40B4-BE49-F238E27FC236}">
                <a16:creationId xmlns:a16="http://schemas.microsoft.com/office/drawing/2014/main" id="{9CD28ACC-34C9-B5B5-96D1-A29B0D8EC7DB}"/>
              </a:ext>
            </a:extLst>
          </p:cNvPr>
          <p:cNvSpPr txBox="1"/>
          <p:nvPr/>
        </p:nvSpPr>
        <p:spPr>
          <a:xfrm>
            <a:off x="4592111" y="1517515"/>
            <a:ext cx="7249241" cy="480131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latin typeface="Century Gothic" panose="020B0502020202020204" pitchFamily="34" charset="0"/>
              </a:rPr>
              <a:t>In an area with limited gaming exposure, a pioneering game center has surfaced, but inexperienced patrons struggle to select suitable games upon arrival.</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The system assists novices by collecting preferences and offering personalized game recommendations considering age group, genre, participants, gaming platform, and parental controls for children.</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The system's goal is to enhance the customer experience by simplifying game selection, reducing concerns, and uncertainties about participating in the gaming center's activities.</a:t>
            </a:r>
          </a:p>
          <a:p>
            <a:pPr marL="285750" indent="-285750" algn="just">
              <a:buFont typeface="Arial" panose="020B0604020202020204" pitchFamily="34" charset="0"/>
              <a:buChar char="•"/>
            </a:pPr>
            <a:endParaRPr lang="en-US" b="0" i="0" dirty="0">
              <a:effectLst/>
              <a:latin typeface="Century Gothic" panose="020B0502020202020204" pitchFamily="34" charset="0"/>
            </a:endParaRPr>
          </a:p>
          <a:p>
            <a:pPr marL="285750" indent="-285750" algn="just">
              <a:buFont typeface="Arial" panose="020B0604020202020204" pitchFamily="34" charset="0"/>
              <a:buChar char="•"/>
            </a:pPr>
            <a:r>
              <a:rPr lang="en-US" b="0" i="0" dirty="0">
                <a:effectLst/>
                <a:latin typeface="Century Gothic" panose="020B0502020202020204" pitchFamily="34" charset="0"/>
              </a:rPr>
              <a:t>The system aims to help the establishment by providing tailored game suggestions, boosting newcomers' confidence in exploring the gaming center's offerings.</a:t>
            </a:r>
            <a:endParaRPr lang="en-US" sz="3600" dirty="0">
              <a:latin typeface="Century Gothic" panose="020B0502020202020204" pitchFamily="34" charset="0"/>
            </a:endParaRPr>
          </a:p>
        </p:txBody>
      </p:sp>
      <p:pic>
        <p:nvPicPr>
          <p:cNvPr id="3" name="Picture 2" descr="A person holding a glass ball with text&#10;&#10;Description automatically generated">
            <a:extLst>
              <a:ext uri="{FF2B5EF4-FFF2-40B4-BE49-F238E27FC236}">
                <a16:creationId xmlns:a16="http://schemas.microsoft.com/office/drawing/2014/main" id="{FB4A516C-19EB-D3D8-0E9D-A7C6EBDC3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99" y="2764553"/>
            <a:ext cx="4124746" cy="2744831"/>
          </a:xfrm>
          <a:prstGeom prst="rect">
            <a:avLst/>
          </a:prstGeom>
        </p:spPr>
      </p:pic>
    </p:spTree>
    <p:extLst>
      <p:ext uri="{BB962C8B-B14F-4D97-AF65-F5344CB8AC3E}">
        <p14:creationId xmlns:p14="http://schemas.microsoft.com/office/powerpoint/2010/main" val="167708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112763" y="280657"/>
            <a:ext cx="11728589" cy="883866"/>
          </a:xfrm>
        </p:spPr>
        <p:txBody>
          <a:bodyPr vert="horz" lIns="91440" tIns="45720" rIns="91440" bIns="45720" rtlCol="0" anchor="b">
            <a:normAutofit/>
          </a:bodyPr>
          <a:lstStyle/>
          <a:p>
            <a:r>
              <a:rPr lang="en-US" sz="4000" dirty="0"/>
              <a:t>GAME PREDICTOR: </a:t>
            </a:r>
            <a:r>
              <a:rPr lang="en-US" sz="3100" dirty="0"/>
              <a:t>A MODEL BASED EXPERT SYSTEM</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How it works</a:t>
            </a:r>
          </a:p>
        </p:txBody>
      </p:sp>
      <p:sp>
        <p:nvSpPr>
          <p:cNvPr id="6" name="TextBox 5">
            <a:extLst>
              <a:ext uri="{FF2B5EF4-FFF2-40B4-BE49-F238E27FC236}">
                <a16:creationId xmlns:a16="http://schemas.microsoft.com/office/drawing/2014/main" id="{9CD28ACC-34C9-B5B5-96D1-A29B0D8EC7DB}"/>
              </a:ext>
            </a:extLst>
          </p:cNvPr>
          <p:cNvSpPr txBox="1"/>
          <p:nvPr/>
        </p:nvSpPr>
        <p:spPr>
          <a:xfrm>
            <a:off x="4533089" y="1517515"/>
            <a:ext cx="7308263"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entury Gothic" panose="020B0502020202020204" pitchFamily="34" charset="0"/>
              </a:rPr>
              <a:t>Simplifies game selection for patrons with limited gaming exposure, offering a personalized experience based on their preferences. </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Tailors game suggestions by prompting users to input their age, preferred game genre, number of players, gaming platform, and need for parental control. </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Encourages repeat visits by delivering a positive, hassle-free experience.</a:t>
            </a: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Satisfied customers are likely to return and recommend the establishment to others, potentially generating positive word-of-mouth referrals.</a:t>
            </a:r>
          </a:p>
        </p:txBody>
      </p:sp>
      <p:pic>
        <p:nvPicPr>
          <p:cNvPr id="4" name="Picture 3" descr="A person holding a glass ball with text&#10;&#10;Description automatically generated">
            <a:extLst>
              <a:ext uri="{FF2B5EF4-FFF2-40B4-BE49-F238E27FC236}">
                <a16:creationId xmlns:a16="http://schemas.microsoft.com/office/drawing/2014/main" id="{9A16D854-A084-DDC4-A135-79A68A271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15" y="2745097"/>
            <a:ext cx="4124746" cy="2744831"/>
          </a:xfrm>
          <a:prstGeom prst="rect">
            <a:avLst/>
          </a:prstGeom>
        </p:spPr>
      </p:pic>
    </p:spTree>
    <p:extLst>
      <p:ext uri="{BB962C8B-B14F-4D97-AF65-F5344CB8AC3E}">
        <p14:creationId xmlns:p14="http://schemas.microsoft.com/office/powerpoint/2010/main" val="289183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2842C3A-E0EC-0EA6-FBAB-5FA24009DDA6}"/>
              </a:ext>
            </a:extLst>
          </p:cNvPr>
          <p:cNvSpPr>
            <a:spLocks noGrp="1"/>
          </p:cNvSpPr>
          <p:nvPr>
            <p:ph type="title"/>
          </p:nvPr>
        </p:nvSpPr>
        <p:spPr>
          <a:xfrm>
            <a:off x="350648" y="335323"/>
            <a:ext cx="11728589" cy="883866"/>
          </a:xfrm>
        </p:spPr>
        <p:txBody>
          <a:bodyPr vert="horz" lIns="91440" tIns="45720" rIns="91440" bIns="45720" rtlCol="0" anchor="b">
            <a:normAutofit/>
          </a:bodyPr>
          <a:lstStyle/>
          <a:p>
            <a:r>
              <a:rPr lang="en-US" sz="4000" dirty="0"/>
              <a:t>GAME PREDICTOR: </a:t>
            </a:r>
            <a:r>
              <a:rPr lang="en-US" sz="3100" dirty="0"/>
              <a:t>A MODEL BASED EXPERT SYSTEM</a:t>
            </a:r>
          </a:p>
        </p:txBody>
      </p:sp>
      <p:grpSp>
        <p:nvGrpSpPr>
          <p:cNvPr id="32" name="Group 31">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3" name="Picture 32">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4" name="Picture 33">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7" name="TextBox 6">
            <a:extLst>
              <a:ext uri="{FF2B5EF4-FFF2-40B4-BE49-F238E27FC236}">
                <a16:creationId xmlns:a16="http://schemas.microsoft.com/office/drawing/2014/main" id="{542436E6-851E-5560-BD69-4D62A3F88B41}"/>
              </a:ext>
            </a:extLst>
          </p:cNvPr>
          <p:cNvSpPr txBox="1"/>
          <p:nvPr/>
        </p:nvSpPr>
        <p:spPr>
          <a:xfrm>
            <a:off x="350648" y="1791785"/>
            <a:ext cx="4179393" cy="646331"/>
          </a:xfrm>
          <a:prstGeom prst="rect">
            <a:avLst/>
          </a:prstGeom>
          <a:noFill/>
        </p:spPr>
        <p:txBody>
          <a:bodyPr wrap="square" rtlCol="0">
            <a:spAutoFit/>
          </a:bodyPr>
          <a:lstStyle/>
          <a:p>
            <a:r>
              <a:rPr lang="en-US" sz="3600" b="1" dirty="0">
                <a:latin typeface="Century Gothic" panose="020B0502020202020204" pitchFamily="34" charset="0"/>
              </a:rPr>
              <a:t>Demonstration</a:t>
            </a:r>
          </a:p>
        </p:txBody>
      </p:sp>
      <p:pic>
        <p:nvPicPr>
          <p:cNvPr id="4" name="Picture 3" descr="A screenshot of a computer program&#10;&#10;Description automatically generated">
            <a:extLst>
              <a:ext uri="{FF2B5EF4-FFF2-40B4-BE49-F238E27FC236}">
                <a16:creationId xmlns:a16="http://schemas.microsoft.com/office/drawing/2014/main" id="{9DF89D3E-849F-B179-3942-5665C88C1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338" y="3519953"/>
            <a:ext cx="9578391" cy="2836678"/>
          </a:xfrm>
          <a:prstGeom prst="rect">
            <a:avLst/>
          </a:prstGeom>
        </p:spPr>
      </p:pic>
      <p:sp>
        <p:nvSpPr>
          <p:cNvPr id="5" name="TextBox 4">
            <a:extLst>
              <a:ext uri="{FF2B5EF4-FFF2-40B4-BE49-F238E27FC236}">
                <a16:creationId xmlns:a16="http://schemas.microsoft.com/office/drawing/2014/main" id="{C9A918B1-162E-FA3F-4CF4-273D1CE89B3F}"/>
              </a:ext>
            </a:extLst>
          </p:cNvPr>
          <p:cNvSpPr txBox="1"/>
          <p:nvPr/>
        </p:nvSpPr>
        <p:spPr>
          <a:xfrm>
            <a:off x="3446525" y="2499132"/>
            <a:ext cx="7565185"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An image showing the user inputting their preferences, followed by the system recommending a Nintendo game.</a:t>
            </a:r>
            <a:endParaRPr lang="en-US" dirty="0"/>
          </a:p>
        </p:txBody>
      </p:sp>
    </p:spTree>
    <p:extLst>
      <p:ext uri="{BB962C8B-B14F-4D97-AF65-F5344CB8AC3E}">
        <p14:creationId xmlns:p14="http://schemas.microsoft.com/office/powerpoint/2010/main" val="1310269015"/>
      </p:ext>
    </p:extLst>
  </p:cSld>
  <p:clrMapOvr>
    <a:masterClrMapping/>
  </p:clrMapOvr>
</p:sld>
</file>

<file path=ppt/theme/theme1.xml><?xml version="1.0" encoding="utf-8"?>
<a:theme xmlns:a="http://schemas.openxmlformats.org/drawingml/2006/main" name="Dapple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2493</TotalTime>
  <Words>2920</Words>
  <Application>Microsoft Office PowerPoint</Application>
  <PresentationFormat>Widescreen</PresentationFormat>
  <Paragraphs>324</Paragraphs>
  <Slides>51</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Arial</vt:lpstr>
      <vt:lpstr>Avenir Next LT Pro</vt:lpstr>
      <vt:lpstr>AvenirNext LT Pro Medium</vt:lpstr>
      <vt:lpstr>Calibri</vt:lpstr>
      <vt:lpstr>Century Gothic</vt:lpstr>
      <vt:lpstr>Sabon Next LT</vt:lpstr>
      <vt:lpstr>Söhne</vt:lpstr>
      <vt:lpstr>Times New Roman</vt:lpstr>
      <vt:lpstr>DappledVTI</vt:lpstr>
      <vt:lpstr>Package</vt:lpstr>
      <vt:lpstr>AI ePORTFOLIO  Research interest: Gaming</vt:lpstr>
      <vt:lpstr>A Ghanaian.  MSc. Computer Science (NSU).</vt:lpstr>
      <vt:lpstr>TABLE OF CONTENTS</vt:lpstr>
      <vt:lpstr>INTRODUCTION</vt:lpstr>
      <vt:lpstr>VOICE ASSISTANT FOR MONOPOLY GAME RULES</vt:lpstr>
      <vt:lpstr>VOICE ASSISTANT FOR MONOPOLY GAME RULES</vt:lpstr>
      <vt:lpstr>GAME PREDICTOR: A MODEL BASED EXPERT SYSTEM</vt:lpstr>
      <vt:lpstr>GAME PREDICTOR: A MODEL BASED EXPERT SYSTEM</vt:lpstr>
      <vt:lpstr>GAME PREDICTOR: A MODEL BASED EXPERT SYSTEM</vt:lpstr>
      <vt:lpstr>GAME PREDICTOR: A MODEL BASED EXPERT SYSTEM</vt:lpstr>
      <vt:lpstr>TempGuard Pro: A SIMPLE REFLEX AGENT  </vt:lpstr>
      <vt:lpstr>TempGuard Pro: A SIMPLE REFLEX AGENT</vt:lpstr>
      <vt:lpstr>TempGuard Pro: A SIMPLE REFLEX AGENT</vt:lpstr>
      <vt:lpstr>GenreGain Insight: MODEL-BASED RECOMMENDER AGENT</vt:lpstr>
      <vt:lpstr>GenreGain Insight: MODEL-BASED RECOMMENDER AGENT</vt:lpstr>
      <vt:lpstr>GenreGain Insight: MODEL-BASED RECOMMENDER AGENT</vt:lpstr>
      <vt:lpstr>Protest Predictor: LEARNING AGENT WITH KNN CLASSIFIER</vt:lpstr>
      <vt:lpstr>Protest Predictor: LEARNING AGENT WITH KNN CLASSIFIER</vt:lpstr>
      <vt:lpstr>Protest Predictor: LEARNING AGENT WITH KNN CLASSIFIER</vt:lpstr>
      <vt:lpstr>Protest Predictor: LEARNING AGENT WITH KNN CLASSIFIER</vt:lpstr>
      <vt:lpstr>Sales Predictor: LEARNING AGENT WITH KNN REGRESSOR</vt:lpstr>
      <vt:lpstr>Sales Predictor: LEARNING AGENT WITH KNN REGRESSOR</vt:lpstr>
      <vt:lpstr>Sales Predictor: LEARNING AGENT WITH KNN REGRESSOR</vt:lpstr>
      <vt:lpstr>Sales Predictor: LEARNING AGENT WITH KNN REGRESSOR</vt:lpstr>
      <vt:lpstr>Sales Predictor: LEARNING AGENT WITH MULTI LINEAR REGRESSOR</vt:lpstr>
      <vt:lpstr>Sales Predictor: LEARNING AGENT WITH MULTI LINEAR REGRESSOR</vt:lpstr>
      <vt:lpstr>COMPARISONS BETWEEN KNN AND MLR</vt:lpstr>
      <vt:lpstr>ConsoleWatch Pro: UNINFORMED SEARCH STRATEGIES</vt:lpstr>
      <vt:lpstr>ConsoleWatch Pro: UNINFORMED SEARCH STRATEGIES</vt:lpstr>
      <vt:lpstr>ConsoleWatch Pro: UNINFORMED SEARCH STRATEGIES</vt:lpstr>
      <vt:lpstr>ConsoleWatch Pro: UNINFORMED SEARCH STRATEGIES</vt:lpstr>
      <vt:lpstr>ConsoleWatch Pro: UNINFORMED SEARCH STRATEGIES</vt:lpstr>
      <vt:lpstr>ConsoleWatch Pro: UNINFORMED SEARCH STRATEGIES</vt:lpstr>
      <vt:lpstr>COMPARISONS BETWEEN BFS AND DFS</vt:lpstr>
      <vt:lpstr>Tech Dealership Integrity Analysis: Unveiling the Truth Behind Public Claims through NLP Scrutiny</vt:lpstr>
      <vt:lpstr>Tech Dealership Integrity Analysis: Unveiling the Truth Behind Public Claims through NLP Scrutiny</vt:lpstr>
      <vt:lpstr>Tech Dealership Integrity Analysis: Unveiling the Truth Behind Public Claims through NLP Scrutiny</vt:lpstr>
      <vt:lpstr>Tech Dealership Integrity Analysis: Unveiling the Truth Behind Public Claims through NLP Scrutiny</vt:lpstr>
      <vt:lpstr>Tech Dealership Integrity Analysis: Unveiling the Truth Behind Public Claims through NLP Scrutiny</vt:lpstr>
      <vt:lpstr>Tech Dealership Integrity Analysis: Unveiling the Truth Behind Public Claims through NLP Scrutiny</vt:lpstr>
      <vt:lpstr>Reddit Gaming Pulse: NLP Sentiment Analysis</vt:lpstr>
      <vt:lpstr>Reddit Gaming Pulse: NLP Sentiment Analysis</vt:lpstr>
      <vt:lpstr>Reddit Gaming Pulse: NLP Sentiment Analysis</vt:lpstr>
      <vt:lpstr>Reddit Gaming Pulse: NLP Sentiment Analysis</vt:lpstr>
      <vt:lpstr>Scrabble Scoring Game: Game playing</vt:lpstr>
      <vt:lpstr>Scrabble Scoring Game: Game playing</vt:lpstr>
      <vt:lpstr>Scrabble Scoring Game: Game playing</vt:lpstr>
      <vt:lpstr>FUTURE WORK</vt:lpstr>
      <vt:lpstr>CONCLUSION</vt:lpstr>
      <vt:lpstr>APPRECIATION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Tenkorang, Paul</dc:creator>
  <cp:lastModifiedBy>Paul Tenkorang</cp:lastModifiedBy>
  <cp:revision>19</cp:revision>
  <dcterms:created xsi:type="dcterms:W3CDTF">2023-04-26T12:14:15Z</dcterms:created>
  <dcterms:modified xsi:type="dcterms:W3CDTF">2024-02-27T16:12:57Z</dcterms:modified>
</cp:coreProperties>
</file>